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73" r:id="rId7"/>
    <p:sldId id="274" r:id="rId8"/>
    <p:sldId id="275" r:id="rId9"/>
    <p:sldId id="260" r:id="rId10"/>
    <p:sldId id="261" r:id="rId11"/>
    <p:sldId id="276" r:id="rId12"/>
    <p:sldId id="262" r:id="rId13"/>
    <p:sldId id="263" r:id="rId14"/>
    <p:sldId id="277" r:id="rId15"/>
    <p:sldId id="278" r:id="rId16"/>
    <p:sldId id="279" r:id="rId17"/>
    <p:sldId id="280" r:id="rId18"/>
    <p:sldId id="281" r:id="rId19"/>
    <p:sldId id="282" r:id="rId20"/>
    <p:sldId id="264" r:id="rId21"/>
    <p:sldId id="283" r:id="rId22"/>
    <p:sldId id="284" r:id="rId23"/>
    <p:sldId id="285" r:id="rId24"/>
    <p:sldId id="286" r:id="rId25"/>
    <p:sldId id="287" r:id="rId26"/>
    <p:sldId id="265" r:id="rId27"/>
    <p:sldId id="267" r:id="rId28"/>
    <p:sldId id="268" r:id="rId29"/>
    <p:sldId id="269" r:id="rId30"/>
    <p:sldId id="270" r:id="rId31"/>
    <p:sldId id="288" r:id="rId32"/>
    <p:sldId id="289" r:id="rId33"/>
    <p:sldId id="290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16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2D83C3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2D83C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22619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22619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22619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1597" y="2328798"/>
            <a:ext cx="644880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7361" y="1688337"/>
            <a:ext cx="10317276" cy="393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26397" y="6147883"/>
            <a:ext cx="208279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165" y="0"/>
            <a:ext cx="4773295" cy="6868159"/>
            <a:chOff x="7420165" y="0"/>
            <a:chExt cx="4773295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1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1" y="6857996"/>
                  </a:lnTo>
                  <a:lnTo>
                    <a:pt x="3006851" y="0"/>
                  </a:lnTo>
                  <a:close/>
                </a:path>
              </a:pathLst>
            </a:custGeom>
            <a:solidFill>
              <a:srgbClr val="2D83C3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2D8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226192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1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22619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9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226192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62727" y="1501386"/>
            <a:ext cx="835108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Cultural </a:t>
            </a:r>
            <a:r>
              <a:rPr sz="5400" spc="-10" dirty="0"/>
              <a:t>Competency</a:t>
            </a:r>
            <a:r>
              <a:rPr lang="en-US" sz="5400" spc="-10" dirty="0"/>
              <a:t> </a:t>
            </a:r>
            <a:r>
              <a:rPr lang="en-US" sz="5400" spc="-1620" dirty="0"/>
              <a:t> </a:t>
            </a:r>
            <a:r>
              <a:rPr sz="5400" dirty="0">
                <a:latin typeface="Times New Roman"/>
                <a:cs typeface="Times New Roman"/>
              </a:rPr>
              <a:t>&amp; </a:t>
            </a:r>
            <a:r>
              <a:rPr sz="5400" spc="-5" dirty="0"/>
              <a:t>Linguistic Services </a:t>
            </a:r>
            <a:r>
              <a:rPr sz="5400" spc="-1614" dirty="0"/>
              <a:t> </a:t>
            </a:r>
            <a:r>
              <a:rPr sz="5400" spc="-75" dirty="0"/>
              <a:t>Training</a:t>
            </a:r>
            <a:endParaRPr sz="54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396" y="3176203"/>
            <a:ext cx="3139440" cy="31394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53252" y="6315642"/>
            <a:ext cx="518503" cy="1596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1000" dirty="0">
                <a:solidFill>
                  <a:srgbClr val="2D83C3"/>
                </a:solidFill>
                <a:latin typeface="Trebuchet MS"/>
                <a:cs typeface="Trebuchet MS"/>
              </a:rPr>
              <a:t>1</a:t>
            </a:fld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18" name="object 15">
            <a:extLst>
              <a:ext uri="{FF2B5EF4-FFF2-40B4-BE49-F238E27FC236}">
                <a16:creationId xmlns:a16="http://schemas.microsoft.com/office/drawing/2014/main" id="{4F545722-B83B-4A00-8F60-BDA99E9602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7096" y="178560"/>
            <a:ext cx="1388002" cy="1322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ED805E-F63B-4836-BDF5-B495CB155FD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8976316" y="195278"/>
            <a:ext cx="1446856" cy="1414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03804"/>
            <a:ext cx="8239125" cy="3854450"/>
            <a:chOff x="0" y="3003804"/>
            <a:chExt cx="8239125" cy="385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3003804"/>
              <a:ext cx="7927848" cy="1106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4" y="3099816"/>
              <a:ext cx="1074420" cy="914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9704" y="3099816"/>
              <a:ext cx="1074420" cy="914400"/>
            </a:xfrm>
            <a:custGeom>
              <a:avLst/>
              <a:gdLst/>
              <a:ahLst/>
              <a:cxnLst/>
              <a:rect l="l" t="t" r="r" b="b"/>
              <a:pathLst>
                <a:path w="1074420" h="914400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39" y="0"/>
                  </a:lnTo>
                  <a:lnTo>
                    <a:pt x="982979" y="0"/>
                  </a:lnTo>
                  <a:lnTo>
                    <a:pt x="1018591" y="7179"/>
                  </a:lnTo>
                  <a:lnTo>
                    <a:pt x="1047654" y="26765"/>
                  </a:lnTo>
                  <a:lnTo>
                    <a:pt x="1067240" y="55828"/>
                  </a:lnTo>
                  <a:lnTo>
                    <a:pt x="1074420" y="91439"/>
                  </a:lnTo>
                  <a:lnTo>
                    <a:pt x="1074420" y="822960"/>
                  </a:lnTo>
                  <a:lnTo>
                    <a:pt x="1067240" y="858571"/>
                  </a:lnTo>
                  <a:lnTo>
                    <a:pt x="1047654" y="887634"/>
                  </a:lnTo>
                  <a:lnTo>
                    <a:pt x="1018591" y="907220"/>
                  </a:lnTo>
                  <a:lnTo>
                    <a:pt x="982979" y="914400"/>
                  </a:lnTo>
                  <a:lnTo>
                    <a:pt x="91439" y="914400"/>
                  </a:lnTo>
                  <a:lnTo>
                    <a:pt x="55849" y="907220"/>
                  </a:lnTo>
                  <a:lnTo>
                    <a:pt x="26784" y="887634"/>
                  </a:lnTo>
                  <a:lnTo>
                    <a:pt x="7186" y="858571"/>
                  </a:lnTo>
                  <a:lnTo>
                    <a:pt x="0" y="822960"/>
                  </a:lnTo>
                  <a:lnTo>
                    <a:pt x="0" y="91439"/>
                  </a:lnTo>
                  <a:close/>
                </a:path>
              </a:pathLst>
            </a:custGeom>
            <a:ln w="12192">
              <a:solidFill>
                <a:srgbClr val="2735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4212336"/>
              <a:ext cx="7927848" cy="11049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8060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Asking </a:t>
            </a:r>
            <a:r>
              <a:rPr spc="-20" dirty="0">
                <a:latin typeface="Calibri"/>
                <a:cs typeface="Calibri"/>
              </a:rPr>
              <a:t>Patients </a:t>
            </a:r>
            <a:r>
              <a:rPr dirty="0">
                <a:latin typeface="Calibri"/>
                <a:cs typeface="Calibri"/>
              </a:rPr>
              <a:t>About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Language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Preference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0895" y="1796795"/>
            <a:ext cx="7927975" cy="1104900"/>
            <a:chOff x="310895" y="1796795"/>
            <a:chExt cx="7927975" cy="11049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1796795"/>
              <a:ext cx="7927848" cy="1104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175" y="1923287"/>
              <a:ext cx="1141476" cy="8503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6175" y="1923287"/>
              <a:ext cx="1141730" cy="850900"/>
            </a:xfrm>
            <a:custGeom>
              <a:avLst/>
              <a:gdLst/>
              <a:ahLst/>
              <a:cxnLst/>
              <a:rect l="l" t="t" r="r" b="b"/>
              <a:pathLst>
                <a:path w="1141730" h="850900">
                  <a:moveTo>
                    <a:pt x="0" y="85089"/>
                  </a:moveTo>
                  <a:lnTo>
                    <a:pt x="6682" y="51970"/>
                  </a:lnTo>
                  <a:lnTo>
                    <a:pt x="24907" y="24923"/>
                  </a:lnTo>
                  <a:lnTo>
                    <a:pt x="51938" y="6687"/>
                  </a:lnTo>
                  <a:lnTo>
                    <a:pt x="85039" y="0"/>
                  </a:lnTo>
                  <a:lnTo>
                    <a:pt x="1056386" y="0"/>
                  </a:lnTo>
                  <a:lnTo>
                    <a:pt x="1089505" y="6687"/>
                  </a:lnTo>
                  <a:lnTo>
                    <a:pt x="1116552" y="24923"/>
                  </a:lnTo>
                  <a:lnTo>
                    <a:pt x="1134788" y="51970"/>
                  </a:lnTo>
                  <a:lnTo>
                    <a:pt x="1141476" y="85089"/>
                  </a:lnTo>
                  <a:lnTo>
                    <a:pt x="1141476" y="765301"/>
                  </a:lnTo>
                  <a:lnTo>
                    <a:pt x="1134788" y="798421"/>
                  </a:lnTo>
                  <a:lnTo>
                    <a:pt x="1116552" y="825468"/>
                  </a:lnTo>
                  <a:lnTo>
                    <a:pt x="1089505" y="843704"/>
                  </a:lnTo>
                  <a:lnTo>
                    <a:pt x="1056386" y="850391"/>
                  </a:lnTo>
                  <a:lnTo>
                    <a:pt x="85039" y="850391"/>
                  </a:lnTo>
                  <a:lnTo>
                    <a:pt x="51938" y="843704"/>
                  </a:lnTo>
                  <a:lnTo>
                    <a:pt x="24907" y="825468"/>
                  </a:lnTo>
                  <a:lnTo>
                    <a:pt x="6682" y="798421"/>
                  </a:lnTo>
                  <a:lnTo>
                    <a:pt x="0" y="765301"/>
                  </a:lnTo>
                  <a:lnTo>
                    <a:pt x="0" y="85089"/>
                  </a:lnTo>
                  <a:close/>
                </a:path>
              </a:pathLst>
            </a:custGeom>
            <a:ln w="12192">
              <a:solidFill>
                <a:srgbClr val="2735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5870" y="1046226"/>
            <a:ext cx="6920230" cy="39550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3940" marR="467995" indent="-230187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How</a:t>
            </a:r>
            <a:r>
              <a:rPr sz="2000" spc="-15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D83C3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83C3"/>
                </a:solidFill>
                <a:latin typeface="Calibri"/>
                <a:cs typeface="Calibri"/>
              </a:rPr>
              <a:t>ask</a:t>
            </a:r>
            <a:r>
              <a:rPr sz="2000" spc="5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83C3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D83C3"/>
                </a:solidFill>
                <a:latin typeface="Calibri"/>
                <a:cs typeface="Calibri"/>
              </a:rPr>
              <a:t>patient</a:t>
            </a:r>
            <a:r>
              <a:rPr sz="2000" spc="15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83C3"/>
                </a:solidFill>
                <a:latin typeface="Calibri"/>
                <a:cs typeface="Calibri"/>
              </a:rPr>
              <a:t>about</a:t>
            </a:r>
            <a:r>
              <a:rPr sz="2000" spc="-2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his</a:t>
            </a:r>
            <a:r>
              <a:rPr sz="2000" spc="5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her </a:t>
            </a:r>
            <a:r>
              <a:rPr sz="2000" dirty="0">
                <a:solidFill>
                  <a:srgbClr val="2D83C3"/>
                </a:solidFill>
                <a:latin typeface="Calibri"/>
                <a:cs typeface="Calibri"/>
              </a:rPr>
              <a:t>language</a:t>
            </a:r>
            <a:r>
              <a:rPr sz="2000" spc="-3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will</a:t>
            </a:r>
            <a:r>
              <a:rPr sz="2000" spc="5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D83C3"/>
                </a:solidFill>
                <a:latin typeface="Calibri"/>
                <a:cs typeface="Calibri"/>
              </a:rPr>
              <a:t>affect</a:t>
            </a:r>
            <a:r>
              <a:rPr sz="2000" spc="2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83C3"/>
                </a:solidFill>
                <a:latin typeface="Calibri"/>
                <a:cs typeface="Calibri"/>
              </a:rPr>
              <a:t>the </a:t>
            </a:r>
            <a:r>
              <a:rPr sz="2000" spc="-44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response </a:t>
            </a:r>
            <a:r>
              <a:rPr sz="2000" spc="-10" dirty="0">
                <a:solidFill>
                  <a:srgbClr val="2D83C3"/>
                </a:solidFill>
                <a:latin typeface="Calibri"/>
                <a:cs typeface="Calibri"/>
              </a:rPr>
              <a:t>you</a:t>
            </a:r>
            <a:r>
              <a:rPr lang="en-US" sz="2000" spc="-20" dirty="0">
                <a:solidFill>
                  <a:srgbClr val="2D83C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83C3"/>
                </a:solidFill>
                <a:latin typeface="Calibri"/>
                <a:cs typeface="Calibri"/>
              </a:rPr>
              <a:t>get:</a:t>
            </a:r>
            <a:endParaRPr sz="2000" dirty="0">
              <a:latin typeface="Calibri"/>
              <a:cs typeface="Calibri"/>
            </a:endParaRPr>
          </a:p>
          <a:p>
            <a:pPr marL="1035050">
              <a:lnSpc>
                <a:spcPct val="100000"/>
              </a:lnSpc>
              <a:spcBef>
                <a:spcPts val="1260"/>
              </a:spcBef>
            </a:pPr>
            <a:r>
              <a:rPr sz="1900" i="1" spc="-55" dirty="0">
                <a:solidFill>
                  <a:srgbClr val="2D83C3"/>
                </a:solidFill>
                <a:latin typeface="Trebuchet MS"/>
                <a:cs typeface="Trebuchet MS"/>
              </a:rPr>
              <a:t>“You</a:t>
            </a:r>
            <a:r>
              <a:rPr sz="1900" i="1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40" dirty="0">
                <a:solidFill>
                  <a:srgbClr val="2D83C3"/>
                </a:solidFill>
                <a:latin typeface="Trebuchet MS"/>
                <a:cs typeface="Trebuchet MS"/>
              </a:rPr>
              <a:t>won’t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10" dirty="0">
                <a:solidFill>
                  <a:srgbClr val="2D83C3"/>
                </a:solidFill>
                <a:latin typeface="Trebuchet MS"/>
                <a:cs typeface="Trebuchet MS"/>
              </a:rPr>
              <a:t>need</a:t>
            </a:r>
            <a:r>
              <a:rPr sz="1900" i="1" spc="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an </a:t>
            </a:r>
            <a:r>
              <a:rPr sz="1900" i="1" spc="-25" dirty="0">
                <a:solidFill>
                  <a:srgbClr val="2D83C3"/>
                </a:solidFill>
                <a:latin typeface="Trebuchet MS"/>
                <a:cs typeface="Trebuchet MS"/>
              </a:rPr>
              <a:t>interpreter,</a:t>
            </a:r>
            <a:r>
              <a:rPr sz="1900" i="1" spc="2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10" dirty="0">
                <a:solidFill>
                  <a:srgbClr val="2D83C3"/>
                </a:solidFill>
                <a:latin typeface="Trebuchet MS"/>
                <a:cs typeface="Trebuchet MS"/>
              </a:rPr>
              <a:t>will</a:t>
            </a:r>
            <a:r>
              <a:rPr sz="1900" i="1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you?”</a:t>
            </a:r>
            <a:endParaRPr sz="1900" dirty="0">
              <a:latin typeface="Trebuchet MS"/>
              <a:cs typeface="Trebuchet MS"/>
            </a:endParaRPr>
          </a:p>
          <a:p>
            <a:pPr marL="1149350" marR="5080" indent="-114300">
              <a:lnSpc>
                <a:spcPct val="87000"/>
              </a:lnSpc>
              <a:spcBef>
                <a:spcPts val="795"/>
              </a:spcBef>
              <a:buChar char="•"/>
              <a:tabLst>
                <a:tab pos="1149985" algn="l"/>
              </a:tabLst>
            </a:pP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Asking the question this way discourages the patient,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or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the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person </a:t>
            </a:r>
            <a:r>
              <a:rPr sz="1500" spc="-44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who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is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making the appointment,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from asking for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the language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assistance</a:t>
            </a:r>
            <a:r>
              <a:rPr sz="1500" spc="-4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that he</a:t>
            </a:r>
            <a:r>
              <a:rPr sz="1500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or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she may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D83C3"/>
                </a:solidFill>
                <a:latin typeface="Trebuchet MS"/>
                <a:cs typeface="Trebuchet MS"/>
              </a:rPr>
              <a:t>need.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•"/>
            </a:pPr>
            <a:endParaRPr sz="1500" dirty="0">
              <a:latin typeface="Trebuchet MS"/>
              <a:cs typeface="Trebuchet MS"/>
            </a:endParaRPr>
          </a:p>
          <a:p>
            <a:pPr marL="1035050">
              <a:lnSpc>
                <a:spcPct val="100000"/>
              </a:lnSpc>
            </a:pPr>
            <a:r>
              <a:rPr sz="1900" i="1" spc="-10" dirty="0">
                <a:solidFill>
                  <a:srgbClr val="2D83C3"/>
                </a:solidFill>
                <a:latin typeface="Trebuchet MS"/>
                <a:cs typeface="Trebuchet MS"/>
              </a:rPr>
              <a:t>“What</a:t>
            </a:r>
            <a:r>
              <a:rPr sz="1900" i="1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language</a:t>
            </a:r>
            <a:r>
              <a:rPr sz="1900" i="1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do</a:t>
            </a:r>
            <a:r>
              <a:rPr sz="1900" i="1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10" dirty="0">
                <a:solidFill>
                  <a:srgbClr val="2D83C3"/>
                </a:solidFill>
                <a:latin typeface="Trebuchet MS"/>
                <a:cs typeface="Trebuchet MS"/>
              </a:rPr>
              <a:t>you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 speak</a:t>
            </a:r>
            <a:r>
              <a:rPr sz="1900" i="1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900" i="1" spc="-5" dirty="0">
                <a:solidFill>
                  <a:srgbClr val="2D83C3"/>
                </a:solidFill>
                <a:latin typeface="Trebuchet MS"/>
                <a:cs typeface="Trebuchet MS"/>
              </a:rPr>
              <a:t>at</a:t>
            </a:r>
            <a:r>
              <a:rPr sz="1900" i="1" spc="-10" dirty="0">
                <a:solidFill>
                  <a:srgbClr val="2D83C3"/>
                </a:solidFill>
                <a:latin typeface="Trebuchet MS"/>
                <a:cs typeface="Trebuchet MS"/>
              </a:rPr>
              <a:t> home?”</a:t>
            </a:r>
            <a:endParaRPr sz="1900" dirty="0">
              <a:latin typeface="Trebuchet MS"/>
              <a:cs typeface="Trebuchet MS"/>
            </a:endParaRPr>
          </a:p>
          <a:p>
            <a:pPr marL="1149350" marR="300990" indent="-114300">
              <a:lnSpc>
                <a:spcPct val="87000"/>
              </a:lnSpc>
              <a:spcBef>
                <a:spcPts val="790"/>
              </a:spcBef>
              <a:buChar char="•"/>
              <a:tabLst>
                <a:tab pos="1149985" algn="l"/>
              </a:tabLst>
            </a:pP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This question will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get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you information about the </a:t>
            </a:r>
            <a:r>
              <a:rPr sz="1500" spc="-15" dirty="0">
                <a:solidFill>
                  <a:srgbClr val="2D83C3"/>
                </a:solidFill>
                <a:latin typeface="Trebuchet MS"/>
                <a:cs typeface="Trebuchet MS"/>
              </a:rPr>
              <a:t>patient’s </a:t>
            </a:r>
            <a:r>
              <a:rPr sz="1500" spc="-10" dirty="0">
                <a:solidFill>
                  <a:srgbClr val="2D83C3"/>
                </a:solidFill>
                <a:latin typeface="Trebuchet MS"/>
                <a:cs typeface="Trebuchet MS"/>
              </a:rPr>
              <a:t>home </a:t>
            </a:r>
            <a:r>
              <a:rPr sz="1500" spc="-44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language, but ignores the possibility that the patient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may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be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bilingual</a:t>
            </a:r>
            <a:r>
              <a:rPr sz="1500" spc="-2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in </a:t>
            </a:r>
            <a:r>
              <a:rPr sz="1500" dirty="0">
                <a:solidFill>
                  <a:srgbClr val="2D83C3"/>
                </a:solidFill>
                <a:latin typeface="Trebuchet MS"/>
                <a:cs typeface="Trebuchet MS"/>
              </a:rPr>
              <a:t>English</a:t>
            </a:r>
            <a:r>
              <a:rPr sz="1500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D83C3"/>
                </a:solidFill>
                <a:latin typeface="Trebuchet MS"/>
                <a:cs typeface="Trebuchet MS"/>
              </a:rPr>
              <a:t>as well.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•"/>
            </a:pPr>
            <a:endParaRPr sz="1450" dirty="0">
              <a:latin typeface="Trebuchet MS"/>
              <a:cs typeface="Trebuchet MS"/>
            </a:endParaRPr>
          </a:p>
          <a:p>
            <a:pPr marL="1027430">
              <a:lnSpc>
                <a:spcPct val="100000"/>
              </a:lnSpc>
            </a:pPr>
            <a:r>
              <a:rPr sz="1700" i="1" spc="-10" dirty="0">
                <a:solidFill>
                  <a:srgbClr val="2D83C3"/>
                </a:solidFill>
                <a:latin typeface="Trebuchet MS"/>
                <a:cs typeface="Trebuchet MS"/>
              </a:rPr>
              <a:t>“Will</a:t>
            </a:r>
            <a:r>
              <a:rPr sz="1700" i="1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an interpreter</a:t>
            </a:r>
            <a:r>
              <a:rPr sz="1700" i="1" spc="-2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be</a:t>
            </a:r>
            <a:r>
              <a:rPr sz="1700" i="1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needed?</a:t>
            </a:r>
            <a:r>
              <a:rPr sz="1700" i="1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In</a:t>
            </a:r>
            <a:r>
              <a:rPr sz="1700" i="1" spc="-2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what</a:t>
            </a:r>
            <a:r>
              <a:rPr sz="1700" i="1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language?”</a:t>
            </a:r>
            <a:endParaRPr sz="1700" dirty="0">
              <a:latin typeface="Trebuchet MS"/>
              <a:cs typeface="Trebuchet MS"/>
            </a:endParaRPr>
          </a:p>
          <a:p>
            <a:pPr marL="1141730" marR="39370" indent="-114300">
              <a:lnSpc>
                <a:spcPts val="1360"/>
              </a:lnSpc>
              <a:spcBef>
                <a:spcPts val="710"/>
              </a:spcBef>
              <a:buChar char="•"/>
              <a:tabLst>
                <a:tab pos="1142365" algn="l"/>
              </a:tabLst>
            </a:pPr>
            <a:r>
              <a:rPr sz="1300" spc="-15" dirty="0">
                <a:solidFill>
                  <a:srgbClr val="2D83C3"/>
                </a:solidFill>
                <a:latin typeface="Trebuchet MS"/>
                <a:cs typeface="Trebuchet MS"/>
              </a:rPr>
              <a:t>Patients</a:t>
            </a:r>
            <a:r>
              <a:rPr sz="13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may</a:t>
            </a:r>
            <a:r>
              <a:rPr sz="13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say</a:t>
            </a:r>
            <a:r>
              <a:rPr sz="1300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no</a:t>
            </a:r>
            <a:r>
              <a:rPr sz="13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because</a:t>
            </a:r>
            <a:r>
              <a:rPr sz="1300" spc="2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they believe</a:t>
            </a:r>
            <a:r>
              <a:rPr sz="1300" spc="2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they have</a:t>
            </a:r>
            <a:r>
              <a:rPr sz="1300" spc="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to</a:t>
            </a:r>
            <a:r>
              <a:rPr sz="13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either</a:t>
            </a:r>
            <a:r>
              <a:rPr sz="13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bring</a:t>
            </a:r>
            <a:r>
              <a:rPr sz="13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their</a:t>
            </a:r>
            <a:r>
              <a:rPr sz="13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own </a:t>
            </a:r>
            <a:r>
              <a:rPr sz="1300" spc="-37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interpreter</a:t>
            </a:r>
            <a:r>
              <a:rPr sz="13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or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have</a:t>
            </a:r>
            <a:r>
              <a:rPr sz="13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a</a:t>
            </a:r>
            <a:r>
              <a:rPr sz="13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D83C3"/>
                </a:solidFill>
                <a:latin typeface="Trebuchet MS"/>
                <a:cs typeface="Trebuchet MS"/>
              </a:rPr>
              <a:t>family member</a:t>
            </a:r>
            <a:r>
              <a:rPr sz="13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D83C3"/>
                </a:solidFill>
                <a:latin typeface="Trebuchet MS"/>
                <a:cs typeface="Trebuchet MS"/>
              </a:rPr>
              <a:t>interpret.</a:t>
            </a:r>
            <a:endParaRPr sz="13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0895" y="4274565"/>
            <a:ext cx="7927975" cy="2249805"/>
            <a:chOff x="310895" y="4274565"/>
            <a:chExt cx="7927975" cy="22498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6" y="4280915"/>
              <a:ext cx="943356" cy="9677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5236" y="4280915"/>
              <a:ext cx="943610" cy="967740"/>
            </a:xfrm>
            <a:custGeom>
              <a:avLst/>
              <a:gdLst/>
              <a:ahLst/>
              <a:cxnLst/>
              <a:rect l="l" t="t" r="r" b="b"/>
              <a:pathLst>
                <a:path w="943610" h="967739">
                  <a:moveTo>
                    <a:pt x="0" y="94360"/>
                  </a:moveTo>
                  <a:lnTo>
                    <a:pt x="7414" y="57650"/>
                  </a:lnTo>
                  <a:lnTo>
                    <a:pt x="27632" y="27654"/>
                  </a:lnTo>
                  <a:lnTo>
                    <a:pt x="57617" y="7421"/>
                  </a:lnTo>
                  <a:lnTo>
                    <a:pt x="94335" y="0"/>
                  </a:lnTo>
                  <a:lnTo>
                    <a:pt x="848994" y="0"/>
                  </a:lnTo>
                  <a:lnTo>
                    <a:pt x="885705" y="7421"/>
                  </a:lnTo>
                  <a:lnTo>
                    <a:pt x="915701" y="27654"/>
                  </a:lnTo>
                  <a:lnTo>
                    <a:pt x="935934" y="57650"/>
                  </a:lnTo>
                  <a:lnTo>
                    <a:pt x="943356" y="94360"/>
                  </a:lnTo>
                  <a:lnTo>
                    <a:pt x="943356" y="873378"/>
                  </a:lnTo>
                  <a:lnTo>
                    <a:pt x="935934" y="910089"/>
                  </a:lnTo>
                  <a:lnTo>
                    <a:pt x="915701" y="940085"/>
                  </a:lnTo>
                  <a:lnTo>
                    <a:pt x="885705" y="960318"/>
                  </a:lnTo>
                  <a:lnTo>
                    <a:pt x="848994" y="967739"/>
                  </a:lnTo>
                  <a:lnTo>
                    <a:pt x="94335" y="967739"/>
                  </a:lnTo>
                  <a:lnTo>
                    <a:pt x="57617" y="960318"/>
                  </a:lnTo>
                  <a:lnTo>
                    <a:pt x="27632" y="940085"/>
                  </a:lnTo>
                  <a:lnTo>
                    <a:pt x="7414" y="910089"/>
                  </a:lnTo>
                  <a:lnTo>
                    <a:pt x="0" y="873378"/>
                  </a:lnTo>
                  <a:lnTo>
                    <a:pt x="0" y="94360"/>
                  </a:lnTo>
                  <a:close/>
                </a:path>
              </a:pathLst>
            </a:custGeom>
            <a:ln w="12191">
              <a:solidFill>
                <a:srgbClr val="2735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5417819"/>
              <a:ext cx="7927848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061210" y="5334565"/>
            <a:ext cx="6103620" cy="10845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“In</a:t>
            </a:r>
            <a:r>
              <a:rPr sz="1700" i="1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what</a:t>
            </a:r>
            <a:r>
              <a:rPr sz="1700" i="1" spc="-2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language</a:t>
            </a:r>
            <a:r>
              <a:rPr sz="1700" i="1" spc="-2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do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you</a:t>
            </a:r>
            <a:r>
              <a:rPr sz="1700" i="1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prefer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to</a:t>
            </a:r>
            <a:r>
              <a:rPr sz="1700" i="1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receive</a:t>
            </a:r>
            <a:r>
              <a:rPr sz="1700" i="1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your</a:t>
            </a:r>
            <a:r>
              <a:rPr sz="1700" i="1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spc="-5" dirty="0">
                <a:solidFill>
                  <a:srgbClr val="2D83C3"/>
                </a:solidFill>
                <a:latin typeface="Trebuchet MS"/>
                <a:cs typeface="Trebuchet MS"/>
              </a:rPr>
              <a:t>health</a:t>
            </a:r>
            <a:r>
              <a:rPr sz="1700" i="1" spc="-2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2D83C3"/>
                </a:solidFill>
                <a:latin typeface="Trebuchet MS"/>
                <a:cs typeface="Trebuchet MS"/>
              </a:rPr>
              <a:t>care?”</a:t>
            </a:r>
            <a:endParaRPr sz="1700" dirty="0">
              <a:latin typeface="Trebuchet MS"/>
              <a:cs typeface="Trebuchet MS"/>
            </a:endParaRPr>
          </a:p>
          <a:p>
            <a:pPr marL="86360" indent="-74295">
              <a:lnSpc>
                <a:spcPts val="1235"/>
              </a:lnSpc>
              <a:spcBef>
                <a:spcPts val="530"/>
              </a:spcBef>
              <a:buSzPct val="90909"/>
              <a:buChar char="•"/>
              <a:tabLst>
                <a:tab pos="86995" algn="l"/>
              </a:tabLst>
            </a:pP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Asking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question</a:t>
            </a:r>
            <a:r>
              <a:rPr sz="11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this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way</a:t>
            </a:r>
            <a:r>
              <a:rPr sz="11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will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provide</a:t>
            </a:r>
            <a:r>
              <a:rPr sz="1100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you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information</a:t>
            </a:r>
            <a:r>
              <a:rPr sz="11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on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the language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patient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feels</a:t>
            </a:r>
            <a:r>
              <a:rPr sz="1100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he</a:t>
            </a:r>
            <a:endParaRPr sz="1100" dirty="0">
              <a:latin typeface="Trebuchet MS"/>
              <a:cs typeface="Trebuchet MS"/>
            </a:endParaRPr>
          </a:p>
          <a:p>
            <a:pPr marL="70485">
              <a:lnSpc>
                <a:spcPts val="1235"/>
              </a:lnSpc>
            </a:pP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or she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needs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to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 speak</a:t>
            </a:r>
            <a:r>
              <a:rPr sz="11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in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a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health-related</a:t>
            </a:r>
            <a:r>
              <a:rPr sz="1100" spc="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conversation.</a:t>
            </a:r>
            <a:endParaRPr sz="1100" dirty="0">
              <a:latin typeface="Trebuchet MS"/>
              <a:cs typeface="Trebuchet MS"/>
            </a:endParaRPr>
          </a:p>
          <a:p>
            <a:pPr marL="70485" marR="487680" indent="-58419">
              <a:lnSpc>
                <a:spcPts val="1140"/>
              </a:lnSpc>
              <a:spcBef>
                <a:spcPts val="210"/>
              </a:spcBef>
              <a:buSzPct val="90909"/>
              <a:buChar char="•"/>
              <a:tabLst>
                <a:tab pos="86995" algn="l"/>
              </a:tabLst>
            </a:pP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If</a:t>
            </a:r>
            <a:r>
              <a:rPr sz="1100" spc="-1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answer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is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a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language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other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than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English,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you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can</a:t>
            </a:r>
            <a:r>
              <a:rPr sz="1100" spc="-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plan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to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have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language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assistance </a:t>
            </a:r>
            <a:r>
              <a:rPr sz="1100" spc="-3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available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for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the patient,</a:t>
            </a:r>
            <a:r>
              <a:rPr sz="1100" spc="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and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you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should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add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this</a:t>
            </a:r>
            <a:r>
              <a:rPr sz="1100" spc="15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information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2D83C3"/>
                </a:solidFill>
                <a:latin typeface="Trebuchet MS"/>
                <a:cs typeface="Trebuchet MS"/>
              </a:rPr>
              <a:t>to the </a:t>
            </a:r>
            <a:r>
              <a:rPr sz="1100" dirty="0">
                <a:solidFill>
                  <a:srgbClr val="2D83C3"/>
                </a:solidFill>
                <a:latin typeface="Trebuchet MS"/>
                <a:cs typeface="Trebuchet MS"/>
              </a:rPr>
              <a:t>record.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423" y="5573267"/>
            <a:ext cx="982980" cy="798830"/>
            <a:chOff x="725423" y="5573267"/>
            <a:chExt cx="982980" cy="79883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5579363"/>
              <a:ext cx="970788" cy="7863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1519" y="5579363"/>
              <a:ext cx="970915" cy="786765"/>
            </a:xfrm>
            <a:custGeom>
              <a:avLst/>
              <a:gdLst/>
              <a:ahLst/>
              <a:cxnLst/>
              <a:rect l="l" t="t" r="r" b="b"/>
              <a:pathLst>
                <a:path w="970914" h="786764">
                  <a:moveTo>
                    <a:pt x="0" y="78638"/>
                  </a:moveTo>
                  <a:lnTo>
                    <a:pt x="6179" y="48027"/>
                  </a:lnTo>
                  <a:lnTo>
                    <a:pt x="23031" y="23031"/>
                  </a:lnTo>
                  <a:lnTo>
                    <a:pt x="48027" y="6179"/>
                  </a:lnTo>
                  <a:lnTo>
                    <a:pt x="78638" y="0"/>
                  </a:lnTo>
                  <a:lnTo>
                    <a:pt x="892175" y="0"/>
                  </a:lnTo>
                  <a:lnTo>
                    <a:pt x="922782" y="6179"/>
                  </a:lnTo>
                  <a:lnTo>
                    <a:pt x="947769" y="23031"/>
                  </a:lnTo>
                  <a:lnTo>
                    <a:pt x="964612" y="48027"/>
                  </a:lnTo>
                  <a:lnTo>
                    <a:pt x="970788" y="78638"/>
                  </a:lnTo>
                  <a:lnTo>
                    <a:pt x="970788" y="707745"/>
                  </a:lnTo>
                  <a:lnTo>
                    <a:pt x="964612" y="738356"/>
                  </a:lnTo>
                  <a:lnTo>
                    <a:pt x="947769" y="763352"/>
                  </a:lnTo>
                  <a:lnTo>
                    <a:pt x="922782" y="780204"/>
                  </a:lnTo>
                  <a:lnTo>
                    <a:pt x="892175" y="786384"/>
                  </a:lnTo>
                  <a:lnTo>
                    <a:pt x="78638" y="786384"/>
                  </a:lnTo>
                  <a:lnTo>
                    <a:pt x="48027" y="780204"/>
                  </a:lnTo>
                  <a:lnTo>
                    <a:pt x="23031" y="763352"/>
                  </a:lnTo>
                  <a:lnTo>
                    <a:pt x="6179" y="738356"/>
                  </a:lnTo>
                  <a:lnTo>
                    <a:pt x="0" y="707745"/>
                  </a:lnTo>
                  <a:lnTo>
                    <a:pt x="0" y="78638"/>
                  </a:lnTo>
                  <a:close/>
                </a:path>
              </a:pathLst>
            </a:custGeom>
            <a:ln w="12192">
              <a:solidFill>
                <a:srgbClr val="2735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15">
            <a:extLst>
              <a:ext uri="{FF2B5EF4-FFF2-40B4-BE49-F238E27FC236}">
                <a16:creationId xmlns:a16="http://schemas.microsoft.com/office/drawing/2014/main" id="{60FCA9F7-983D-49F2-80A7-0BD579F432D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B7C14B-4292-4CA3-BD47-59850D6A654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object 16">
            <a:extLst>
              <a:ext uri="{FF2B5EF4-FFF2-40B4-BE49-F238E27FC236}">
                <a16:creationId xmlns:a16="http://schemas.microsoft.com/office/drawing/2014/main" id="{FA57FABE-AC57-4F70-94B2-DC2D65C94974}"/>
              </a:ext>
            </a:extLst>
          </p:cNvPr>
          <p:cNvSpPr txBox="1"/>
          <p:nvPr/>
        </p:nvSpPr>
        <p:spPr>
          <a:xfrm>
            <a:off x="8839201" y="6019801"/>
            <a:ext cx="395858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10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199"/>
            <a:ext cx="899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spc="-15" dirty="0"/>
              <a:t>Avoid</a:t>
            </a:r>
            <a:r>
              <a:rPr sz="3200" spc="-20" dirty="0"/>
              <a:t> </a:t>
            </a:r>
            <a:r>
              <a:rPr sz="3200" spc="-40" dirty="0"/>
              <a:t>Family,</a:t>
            </a:r>
            <a:r>
              <a:rPr sz="3200" spc="-20" dirty="0"/>
              <a:t> </a:t>
            </a:r>
            <a:r>
              <a:rPr sz="3200" spc="-5" dirty="0"/>
              <a:t>Friends</a:t>
            </a:r>
            <a:r>
              <a:rPr sz="3200" spc="-20" dirty="0"/>
              <a:t> </a:t>
            </a:r>
            <a:r>
              <a:rPr sz="3200" dirty="0"/>
              <a:t>or </a:t>
            </a:r>
            <a:r>
              <a:rPr sz="3200" spc="-875" dirty="0"/>
              <a:t> </a:t>
            </a:r>
            <a:r>
              <a:rPr sz="3200" spc="-5" dirty="0"/>
              <a:t>Minors</a:t>
            </a:r>
            <a:r>
              <a:rPr sz="3200" spc="-20" dirty="0"/>
              <a:t> </a:t>
            </a:r>
            <a:r>
              <a:rPr sz="3200" dirty="0"/>
              <a:t>as</a:t>
            </a:r>
            <a:r>
              <a:rPr sz="3200" spc="-20" dirty="0"/>
              <a:t> </a:t>
            </a:r>
            <a:r>
              <a:rPr sz="3200" spc="-5" dirty="0"/>
              <a:t>Interpreters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78660"/>
            <a:ext cx="10669520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Family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friends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withhold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 from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because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embarrassment,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protection,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emotional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involvement</a:t>
            </a:r>
            <a:endParaRPr lang="en-US" sz="2400" spc="-5" dirty="0">
              <a:latin typeface="Arial"/>
              <a:cs typeface="Arial"/>
            </a:endParaRPr>
          </a:p>
          <a:p>
            <a:pPr marL="286385" marR="5080" indent="-274320"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Family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friends</a:t>
            </a:r>
            <a:r>
              <a:rPr sz="2400" dirty="0">
                <a:latin typeface="Arial"/>
                <a:cs typeface="Arial"/>
              </a:rPr>
              <a:t>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5" dirty="0">
                <a:latin typeface="Arial"/>
                <a:cs typeface="Arial"/>
              </a:rPr>
              <a:t> 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own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agenda</a:t>
            </a:r>
            <a:endParaRPr lang="en-US" sz="2400" spc="-5" dirty="0">
              <a:latin typeface="Arial"/>
              <a:cs typeface="Arial"/>
            </a:endParaRPr>
          </a:p>
          <a:p>
            <a:pPr marL="287020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818515" indent="-274320"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Family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friends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 familiar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with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vocabulary</a:t>
            </a:r>
            <a:endParaRPr lang="en-US" sz="2400" spc="-5" dirty="0">
              <a:latin typeface="Arial"/>
              <a:cs typeface="Arial"/>
            </a:endParaRPr>
          </a:p>
          <a:p>
            <a:pPr marL="286385" marR="818515" indent="-274320"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457200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patient’s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interpreter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 the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feel </a:t>
            </a:r>
            <a:r>
              <a:rPr sz="2400" spc="-5" dirty="0">
                <a:latin typeface="Arial"/>
                <a:cs typeface="Arial"/>
              </a:rPr>
              <a:t>disempowerment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burden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(role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reversal)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724400"/>
            <a:ext cx="2133600" cy="2133598"/>
          </a:xfrm>
          <a:prstGeom prst="rect">
            <a:avLst/>
          </a:prstGeom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CC86BD1B-315C-4A9E-9851-A5EFEE8E75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466CC-7587-4BA4-A68E-358E44C417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9A701D7F-2A34-414D-970B-661AC6B54968}"/>
              </a:ext>
            </a:extLst>
          </p:cNvPr>
          <p:cNvSpPr txBox="1"/>
          <p:nvPr/>
        </p:nvSpPr>
        <p:spPr>
          <a:xfrm>
            <a:off x="9085833" y="6147883"/>
            <a:ext cx="4391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11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7920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Documenting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Patient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Language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Preference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998" y="1198320"/>
            <a:ext cx="9207602" cy="55226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record</a:t>
            </a:r>
            <a:r>
              <a:rPr sz="2000" dirty="0">
                <a:latin typeface="Calibri"/>
                <a:cs typeface="Calibri"/>
              </a:rPr>
              <a:t> language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preference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interpreter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needs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patients’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medical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record.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techniques: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alibri"/>
              <a:cs typeface="Calibri"/>
            </a:endParaRPr>
          </a:p>
          <a:p>
            <a:pPr marL="1270000" marR="247650" indent="-342900">
              <a:lnSpc>
                <a:spcPct val="100000"/>
              </a:lnSpc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2000" b="1" spc="-5" dirty="0">
                <a:latin typeface="Calibri"/>
                <a:cs typeface="Calibri"/>
              </a:rPr>
              <a:t>Minimum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 Add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letter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patient’s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chart,</a:t>
            </a:r>
            <a:r>
              <a:rPr sz="2000" spc="-5" dirty="0">
                <a:latin typeface="Calibri"/>
                <a:cs typeface="Calibri"/>
              </a:rPr>
              <a:t> noting 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30" dirty="0">
                <a:latin typeface="Calibri"/>
                <a:cs typeface="Calibri"/>
              </a:rPr>
              <a:t>interpreter.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Designate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language.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12700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2000" b="1" spc="-10" dirty="0">
                <a:latin typeface="Calibri"/>
                <a:cs typeface="Calibri"/>
              </a:rPr>
              <a:t>Better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 Add the</a:t>
            </a:r>
            <a:r>
              <a:rPr sz="2000" spc="-10" dirty="0">
                <a:latin typeface="Calibri"/>
                <a:cs typeface="Calibri"/>
              </a:rPr>
              <a:t> information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“Notes”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patient’s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entry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endParaRPr sz="2000" dirty="0">
              <a:latin typeface="Calibri"/>
              <a:cs typeface="Calibri"/>
            </a:endParaRPr>
          </a:p>
          <a:p>
            <a:pPr marL="12700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receptionist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pulls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patient’s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record 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make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appointment,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about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interpreter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well.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alibri"/>
              <a:cs typeface="Calibri"/>
            </a:endParaRPr>
          </a:p>
          <a:p>
            <a:pPr marL="1270000" marR="349885" indent="-342900">
              <a:lnSpc>
                <a:spcPct val="100000"/>
              </a:lnSpc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2000" b="1" spc="-5" dirty="0">
                <a:latin typeface="Calibri"/>
                <a:cs typeface="Calibri"/>
              </a:rPr>
              <a:t>Best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 Add 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question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registration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10" dirty="0">
                <a:latin typeface="Calibri"/>
                <a:cs typeface="Calibri"/>
              </a:rPr>
              <a:t> 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practice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scheduled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" dirty="0">
                <a:latin typeface="Calibri"/>
                <a:cs typeface="Calibri"/>
              </a:rPr>
              <a:t> she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interpreter,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lang="en-US" sz="2000" spc="-5" dirty="0">
                <a:latin typeface="Calibri"/>
                <a:cs typeface="Calibri"/>
              </a:rPr>
              <a:t>lso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be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able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to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track</a:t>
            </a:r>
            <a:r>
              <a:rPr lang="en-US" sz="2000" spc="-5" dirty="0">
                <a:latin typeface="Calibri"/>
                <a:cs typeface="Calibri"/>
              </a:rPr>
              <a:t> how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many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patients</a:t>
            </a:r>
            <a:r>
              <a:rPr lang="en-US" sz="2000" spc="2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you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have</a:t>
            </a:r>
            <a:r>
              <a:rPr lang="en-US" sz="2000" dirty="0">
                <a:latin typeface="Calibri"/>
                <a:cs typeface="Calibri"/>
              </a:rPr>
              <a:t> who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speak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particular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language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 </a:t>
            </a:r>
            <a:r>
              <a:rPr lang="en-US" sz="2000" spc="-5" dirty="0">
                <a:latin typeface="Calibri"/>
                <a:cs typeface="Calibri"/>
              </a:rPr>
              <a:t>how</a:t>
            </a:r>
            <a:r>
              <a:rPr lang="en-US" sz="2000" spc="-10" dirty="0">
                <a:latin typeface="Calibri"/>
                <a:cs typeface="Calibri"/>
              </a:rPr>
              <a:t> often they are seen.</a:t>
            </a:r>
          </a:p>
          <a:p>
            <a:pPr marL="927100" marR="349885">
              <a:lnSpc>
                <a:spcPct val="100000"/>
              </a:lnSpc>
              <a:tabLst>
                <a:tab pos="1270000" algn="l"/>
                <a:tab pos="1270635" algn="l"/>
              </a:tabLst>
            </a:pPr>
            <a:endParaRPr lang="en-US" sz="2000" spc="-10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500" y="2049943"/>
            <a:ext cx="458637" cy="8228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792" y="3316514"/>
            <a:ext cx="416052" cy="8427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085" y="4808057"/>
            <a:ext cx="416052" cy="842772"/>
          </a:xfrm>
          <a:prstGeom prst="rect">
            <a:avLst/>
          </a:prstGeom>
        </p:spPr>
      </p:pic>
      <p:pic>
        <p:nvPicPr>
          <p:cNvPr id="10" name="object 15">
            <a:extLst>
              <a:ext uri="{FF2B5EF4-FFF2-40B4-BE49-F238E27FC236}">
                <a16:creationId xmlns:a16="http://schemas.microsoft.com/office/drawing/2014/main" id="{8575332C-073B-48F0-93DE-E52882C3DD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ED350-8421-487B-92F6-D13E5474764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9CBDAF03-C4FF-4DD8-A95A-A8A00D90DFCA}"/>
              </a:ext>
            </a:extLst>
          </p:cNvPr>
          <p:cNvSpPr txBox="1"/>
          <p:nvPr/>
        </p:nvSpPr>
        <p:spPr>
          <a:xfrm>
            <a:off x="9085833" y="6147882"/>
            <a:ext cx="4391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12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969" y="356362"/>
            <a:ext cx="838570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</a:t>
            </a:r>
            <a:r>
              <a:rPr spc="-15" dirty="0"/>
              <a:t> </a:t>
            </a:r>
            <a:r>
              <a:rPr spc="-5" dirty="0"/>
              <a:t>Can</a:t>
            </a:r>
            <a:r>
              <a:rPr spc="-65" dirty="0"/>
              <a:t> </a:t>
            </a:r>
            <a:r>
              <a:rPr spc="-125" dirty="0"/>
              <a:t>You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Culturally</a:t>
            </a:r>
            <a:r>
              <a:rPr spc="-10" dirty="0"/>
              <a:t> </a:t>
            </a:r>
            <a:r>
              <a:rPr dirty="0"/>
              <a:t>Competent </a:t>
            </a:r>
            <a:r>
              <a:rPr spc="-5" dirty="0"/>
              <a:t>in </a:t>
            </a:r>
            <a:r>
              <a:rPr spc="-950" dirty="0"/>
              <a:t> </a:t>
            </a:r>
            <a:r>
              <a:rPr spc="-5" dirty="0"/>
              <a:t>HealthCare?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8969" y="1799082"/>
            <a:ext cx="8053705" cy="34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34415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275" dirty="0">
                <a:latin typeface="Lucida Sans Unicode"/>
                <a:cs typeface="Lucida Sans Unicode"/>
              </a:rPr>
              <a:t>▶	</a:t>
            </a:r>
            <a:r>
              <a:rPr sz="2400" spc="-20" dirty="0">
                <a:latin typeface="Trebuchet MS"/>
                <a:cs typeface="Trebuchet MS"/>
              </a:rPr>
              <a:t>Recognize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that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people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different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cultures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have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different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ways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communicating,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behaving, </a:t>
            </a:r>
            <a:r>
              <a:rPr sz="2400" spc="-5" dirty="0">
                <a:latin typeface="Trebuchet MS"/>
                <a:cs typeface="Trebuchet MS"/>
              </a:rPr>
              <a:t> interpreting,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and problem-solving.</a:t>
            </a:r>
            <a:endParaRPr lang="en-US" sz="2400" spc="-5" dirty="0">
              <a:latin typeface="Trebuchet MS"/>
              <a:cs typeface="Trebuchet MS"/>
            </a:endParaRPr>
          </a:p>
          <a:p>
            <a:pPr marL="355600" marR="1034415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sz="2400" dirty="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275" dirty="0">
                <a:latin typeface="Lucida Sans Unicode"/>
                <a:cs typeface="Lucida Sans Unicode"/>
              </a:rPr>
              <a:t>▶	</a:t>
            </a:r>
            <a:r>
              <a:rPr sz="2400" spc="-20" dirty="0">
                <a:latin typeface="Trebuchet MS"/>
                <a:cs typeface="Trebuchet MS"/>
              </a:rPr>
              <a:t>Recognize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that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cultural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beliefs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impact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patient’s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health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beliefs,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help-seeking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activities,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interactions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with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health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care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professionals,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health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care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practices,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and health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care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outcomes,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including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adherence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to prescribed </a:t>
            </a:r>
            <a:r>
              <a:rPr sz="2400" dirty="0">
                <a:latin typeface="Trebuchet MS"/>
                <a:cs typeface="Trebuchet MS"/>
              </a:rPr>
              <a:t> regimens.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5119995"/>
            <a:ext cx="1787514" cy="1727454"/>
          </a:xfrm>
          <a:prstGeom prst="rect">
            <a:avLst/>
          </a:prstGeom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CEFB6A15-2EE8-4DBC-A863-F2563B4B8C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11E161-115C-4E50-A37C-AFDE48CC1B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37C06519-4DE4-4823-9E5A-DC0CE489BE92}"/>
              </a:ext>
            </a:extLst>
          </p:cNvPr>
          <p:cNvSpPr txBox="1"/>
          <p:nvPr/>
        </p:nvSpPr>
        <p:spPr>
          <a:xfrm>
            <a:off x="9085833" y="5943601"/>
            <a:ext cx="5153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13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2934249"/>
            <a:ext cx="2057400" cy="1752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144" y="596135"/>
            <a:ext cx="740409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pc="-10" dirty="0"/>
              <a:t>Working</a:t>
            </a:r>
            <a:r>
              <a:rPr spc="-4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spc="-5" dirty="0"/>
              <a:t>Interpreters: </a:t>
            </a:r>
            <a:r>
              <a:rPr spc="-875" dirty="0"/>
              <a:t> </a:t>
            </a:r>
            <a:r>
              <a:rPr dirty="0"/>
              <a:t>On-site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0144" y="1447800"/>
            <a:ext cx="7404099" cy="472565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spcBef>
                <a:spcPts val="39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Greet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patient </a:t>
            </a:r>
            <a:r>
              <a:rPr sz="2400" dirty="0">
                <a:latin typeface="Arial"/>
                <a:cs typeface="Arial"/>
              </a:rPr>
              <a:t>first,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interpreter.</a:t>
            </a:r>
            <a:endParaRPr lang="en-US" sz="2400" spc="-35" dirty="0">
              <a:latin typeface="Arial"/>
              <a:cs typeface="Arial"/>
            </a:endParaRPr>
          </a:p>
          <a:p>
            <a:pPr marL="287020" indent="-274320">
              <a:spcBef>
                <a:spcPts val="39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>
              <a:spcBef>
                <a:spcPts val="2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Face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talk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directly.</a:t>
            </a:r>
            <a:endParaRPr lang="en-US" sz="2400" spc="-25" dirty="0">
              <a:latin typeface="Arial"/>
              <a:cs typeface="Arial"/>
            </a:endParaRPr>
          </a:p>
          <a:p>
            <a:pPr marL="287020" indent="-274320">
              <a:spcBef>
                <a:spcPts val="2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5080" indent="-274320">
              <a:spcBef>
                <a:spcPts val="61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Speak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pace 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relatively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short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sentences.</a:t>
            </a:r>
            <a:endParaRPr lang="en-US" sz="2400" spc="-5" dirty="0">
              <a:latin typeface="Arial"/>
              <a:cs typeface="Arial"/>
            </a:endParaRPr>
          </a:p>
          <a:p>
            <a:pPr marL="286385" marR="5080" indent="-274320">
              <a:spcBef>
                <a:spcPts val="61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546735" indent="-274320">
              <a:spcBef>
                <a:spcPts val="57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Speak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English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avoid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medical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terminology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jargon.</a:t>
            </a:r>
            <a:endParaRPr lang="en-US" sz="2400" spc="-5" dirty="0">
              <a:latin typeface="Arial"/>
              <a:cs typeface="Arial"/>
            </a:endParaRPr>
          </a:p>
          <a:p>
            <a:pPr marL="286385" marR="546735" indent="-274320">
              <a:spcBef>
                <a:spcPts val="57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lang="en-US" sz="300" spc="-5" dirty="0">
              <a:latin typeface="Arial"/>
              <a:cs typeface="Arial"/>
            </a:endParaRPr>
          </a:p>
          <a:p>
            <a:pPr marL="286385" marR="546735" indent="-274320">
              <a:spcBef>
                <a:spcPts val="57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Ask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 question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 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time.</a:t>
            </a:r>
            <a:endParaRPr lang="en-US" sz="2400" spc="-5" dirty="0">
              <a:latin typeface="Arial"/>
              <a:cs typeface="Arial"/>
            </a:endParaRPr>
          </a:p>
          <a:p>
            <a:pPr marL="12700">
              <a:spcBef>
                <a:spcPts val="275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>
              <a:spcBef>
                <a:spcPts val="31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Arial"/>
                <a:cs typeface="Arial"/>
              </a:rPr>
              <a:t>Avoid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interrupting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interpretation.</a:t>
            </a:r>
            <a:endParaRPr lang="en-US" sz="2400" spc="-5" dirty="0">
              <a:latin typeface="Arial"/>
              <a:cs typeface="Arial"/>
            </a:endParaRPr>
          </a:p>
          <a:p>
            <a:pPr marL="12700">
              <a:spcBef>
                <a:spcPts val="315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298450" indent="-274320">
              <a:spcBef>
                <a:spcPts val="6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Arial"/>
                <a:cs typeface="Arial"/>
              </a:rPr>
              <a:t>Don’t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</a:t>
            </a:r>
            <a:r>
              <a:rPr sz="2400" spc="-5" dirty="0">
                <a:latin typeface="Arial"/>
                <a:cs typeface="Arial"/>
              </a:rPr>
              <a:t> assumptions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patient's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education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inability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speak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English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necessarily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indicate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lack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education.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8DAC7227-80AB-4914-BB1D-914073532F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A8BCB-9075-4F7F-87EE-AE657B41C51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46A3CA55-27C2-42D0-B49C-7EE83E347BCB}"/>
              </a:ext>
            </a:extLst>
          </p:cNvPr>
          <p:cNvSpPr txBox="1"/>
          <p:nvPr/>
        </p:nvSpPr>
        <p:spPr>
          <a:xfrm>
            <a:off x="9085833" y="5943601"/>
            <a:ext cx="972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14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750" y="596135"/>
            <a:ext cx="86550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pc="-10" dirty="0"/>
              <a:t>Working</a:t>
            </a:r>
            <a:r>
              <a:rPr spc="-4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5" dirty="0"/>
              <a:t>Interpreters: </a:t>
            </a:r>
            <a:r>
              <a:rPr spc="-875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spc="-5" dirty="0"/>
              <a:t>Phone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7384" y="1524000"/>
            <a:ext cx="8671416" cy="4781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5080" indent="-274320"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r>
              <a:rPr sz="2500" dirty="0"/>
              <a:t>When working with an interpreter over the phone, many of the </a:t>
            </a:r>
            <a:r>
              <a:rPr sz="2500" spc="5" dirty="0"/>
              <a:t> </a:t>
            </a:r>
            <a:r>
              <a:rPr sz="2500" dirty="0"/>
              <a:t>principles of on-site interpreting </a:t>
            </a:r>
            <a:r>
              <a:rPr sz="2500" spc="-25" dirty="0"/>
              <a:t>apply, </a:t>
            </a:r>
            <a:r>
              <a:rPr sz="2500" spc="-5" dirty="0"/>
              <a:t>the </a:t>
            </a:r>
            <a:r>
              <a:rPr sz="2500" dirty="0"/>
              <a:t>only additional thing </a:t>
            </a:r>
            <a:r>
              <a:rPr sz="2500" spc="-5" dirty="0"/>
              <a:t>to </a:t>
            </a:r>
            <a:r>
              <a:rPr sz="2500" dirty="0"/>
              <a:t> remember</a:t>
            </a:r>
            <a:r>
              <a:rPr sz="2500" spc="-45" dirty="0"/>
              <a:t> </a:t>
            </a:r>
            <a:r>
              <a:rPr sz="2500" spc="-5" dirty="0"/>
              <a:t>is</a:t>
            </a:r>
            <a:r>
              <a:rPr sz="2500" spc="5" dirty="0"/>
              <a:t> </a:t>
            </a:r>
            <a:r>
              <a:rPr sz="2500" dirty="0"/>
              <a:t>that</a:t>
            </a:r>
            <a:r>
              <a:rPr sz="2500" spc="-20" dirty="0"/>
              <a:t> </a:t>
            </a:r>
            <a:r>
              <a:rPr sz="2500" dirty="0"/>
              <a:t>the</a:t>
            </a:r>
            <a:r>
              <a:rPr sz="2500" spc="-15" dirty="0"/>
              <a:t> </a:t>
            </a:r>
            <a:r>
              <a:rPr sz="2500" spc="-5" dirty="0"/>
              <a:t>interpreter</a:t>
            </a:r>
            <a:r>
              <a:rPr sz="2500" spc="-45" dirty="0"/>
              <a:t> </a:t>
            </a:r>
            <a:r>
              <a:rPr sz="2500" spc="-5" dirty="0"/>
              <a:t>is</a:t>
            </a:r>
            <a:r>
              <a:rPr sz="2500" spc="5" dirty="0"/>
              <a:t> </a:t>
            </a:r>
            <a:r>
              <a:rPr sz="2500" spc="-5" dirty="0"/>
              <a:t>“blind”</a:t>
            </a:r>
            <a:r>
              <a:rPr sz="2500" spc="-25" dirty="0"/>
              <a:t> </a:t>
            </a:r>
            <a:r>
              <a:rPr sz="2500" dirty="0"/>
              <a:t>to</a:t>
            </a:r>
            <a:r>
              <a:rPr sz="2500" spc="-15" dirty="0"/>
              <a:t> </a:t>
            </a:r>
            <a:r>
              <a:rPr sz="2500" dirty="0"/>
              <a:t>the visual</a:t>
            </a:r>
            <a:r>
              <a:rPr sz="2500" spc="-15" dirty="0"/>
              <a:t> </a:t>
            </a:r>
            <a:r>
              <a:rPr sz="2500" dirty="0"/>
              <a:t>cues</a:t>
            </a:r>
            <a:r>
              <a:rPr sz="2500" spc="-20" dirty="0"/>
              <a:t> </a:t>
            </a:r>
            <a:r>
              <a:rPr sz="2500" spc="-5" dirty="0"/>
              <a:t>in</a:t>
            </a:r>
            <a:r>
              <a:rPr sz="2500" spc="5" dirty="0"/>
              <a:t> </a:t>
            </a:r>
            <a:r>
              <a:rPr sz="2500" spc="-5" dirty="0"/>
              <a:t>the</a:t>
            </a:r>
            <a:r>
              <a:rPr sz="2500" spc="-10" dirty="0"/>
              <a:t> </a:t>
            </a:r>
            <a:r>
              <a:rPr sz="2500" spc="-5" dirty="0"/>
              <a:t>room.</a:t>
            </a:r>
            <a:endParaRPr lang="en-US" sz="2500" spc="-5" dirty="0"/>
          </a:p>
          <a:p>
            <a:pPr marL="381000" marR="5080" indent="-274320"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endParaRPr sz="300" dirty="0"/>
          </a:p>
          <a:p>
            <a:pPr marL="381635" indent="-274320">
              <a:spcBef>
                <a:spcPts val="6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r>
              <a:rPr sz="2500" dirty="0"/>
              <a:t>When</a:t>
            </a:r>
            <a:r>
              <a:rPr sz="2500" spc="-20" dirty="0"/>
              <a:t> </a:t>
            </a:r>
            <a:r>
              <a:rPr sz="2500" dirty="0"/>
              <a:t>the</a:t>
            </a:r>
            <a:r>
              <a:rPr sz="2500" spc="-15" dirty="0"/>
              <a:t> </a:t>
            </a:r>
            <a:r>
              <a:rPr sz="2500" dirty="0"/>
              <a:t>interpreter</a:t>
            </a:r>
            <a:r>
              <a:rPr sz="2500" spc="-35" dirty="0"/>
              <a:t> </a:t>
            </a:r>
            <a:r>
              <a:rPr sz="2500" dirty="0"/>
              <a:t>comes</a:t>
            </a:r>
            <a:r>
              <a:rPr sz="2500" spc="-30" dirty="0"/>
              <a:t> </a:t>
            </a:r>
            <a:r>
              <a:rPr sz="2500" dirty="0"/>
              <a:t>onto</a:t>
            </a:r>
            <a:r>
              <a:rPr sz="2500" spc="-15" dirty="0"/>
              <a:t> </a:t>
            </a:r>
            <a:r>
              <a:rPr sz="2500" dirty="0"/>
              <a:t>the</a:t>
            </a:r>
            <a:r>
              <a:rPr sz="2500" spc="-15" dirty="0"/>
              <a:t> </a:t>
            </a:r>
            <a:r>
              <a:rPr sz="2500" dirty="0"/>
              <a:t>line,</a:t>
            </a:r>
            <a:r>
              <a:rPr sz="2500" spc="-5" dirty="0"/>
              <a:t> let </a:t>
            </a:r>
            <a:r>
              <a:rPr sz="2500" dirty="0"/>
              <a:t>the</a:t>
            </a:r>
            <a:r>
              <a:rPr sz="2500" spc="-15" dirty="0"/>
              <a:t> </a:t>
            </a:r>
            <a:r>
              <a:rPr sz="2500" dirty="0"/>
              <a:t>interpreter</a:t>
            </a:r>
            <a:r>
              <a:rPr sz="2500" spc="-50" dirty="0"/>
              <a:t> </a:t>
            </a:r>
            <a:r>
              <a:rPr sz="2500" dirty="0"/>
              <a:t>know</a:t>
            </a:r>
            <a:r>
              <a:rPr sz="2500" spc="-15" dirty="0"/>
              <a:t> </a:t>
            </a:r>
            <a:r>
              <a:rPr sz="2500" dirty="0"/>
              <a:t>who</a:t>
            </a:r>
            <a:r>
              <a:rPr lang="en-US" sz="2500" dirty="0"/>
              <a:t> </a:t>
            </a:r>
            <a:r>
              <a:rPr sz="2500" dirty="0"/>
              <a:t>you</a:t>
            </a:r>
            <a:r>
              <a:rPr sz="2500" spc="-15" dirty="0"/>
              <a:t> </a:t>
            </a:r>
            <a:r>
              <a:rPr sz="2500" dirty="0"/>
              <a:t>are</a:t>
            </a:r>
            <a:r>
              <a:rPr sz="2500" spc="-30" dirty="0"/>
              <a:t> </a:t>
            </a:r>
            <a:r>
              <a:rPr sz="2500" dirty="0"/>
              <a:t>and</a:t>
            </a:r>
            <a:r>
              <a:rPr sz="2500" spc="-20" dirty="0"/>
              <a:t> </a:t>
            </a:r>
            <a:r>
              <a:rPr sz="2500" dirty="0"/>
              <a:t>what</a:t>
            </a:r>
            <a:r>
              <a:rPr sz="2500" spc="-25" dirty="0"/>
              <a:t> </a:t>
            </a:r>
            <a:r>
              <a:rPr sz="2500" spc="-5" dirty="0"/>
              <a:t>type</a:t>
            </a:r>
            <a:r>
              <a:rPr sz="2500" spc="-20" dirty="0"/>
              <a:t> </a:t>
            </a:r>
            <a:r>
              <a:rPr sz="2500" dirty="0"/>
              <a:t>of</a:t>
            </a:r>
            <a:r>
              <a:rPr sz="2500" spc="-15" dirty="0"/>
              <a:t> </a:t>
            </a:r>
            <a:r>
              <a:rPr sz="2500" dirty="0"/>
              <a:t>call</a:t>
            </a:r>
            <a:r>
              <a:rPr sz="2500" spc="-10" dirty="0"/>
              <a:t> </a:t>
            </a:r>
            <a:r>
              <a:rPr sz="2500" dirty="0"/>
              <a:t>it</a:t>
            </a:r>
            <a:r>
              <a:rPr sz="2500" spc="-20" dirty="0"/>
              <a:t> </a:t>
            </a:r>
            <a:r>
              <a:rPr sz="2500" dirty="0"/>
              <a:t>is.</a:t>
            </a:r>
            <a:endParaRPr lang="en-US" sz="2500" dirty="0"/>
          </a:p>
          <a:p>
            <a:pPr marL="381635" indent="-274320">
              <a:spcBef>
                <a:spcPts val="6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endParaRPr sz="300" dirty="0"/>
          </a:p>
          <a:p>
            <a:pPr marL="381000" marR="241935" indent="-274320">
              <a:spcBef>
                <a:spcPts val="6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r>
              <a:rPr sz="2500" dirty="0"/>
              <a:t>For</a:t>
            </a:r>
            <a:r>
              <a:rPr sz="2500" spc="-15" dirty="0"/>
              <a:t> </a:t>
            </a:r>
            <a:r>
              <a:rPr sz="2500" dirty="0"/>
              <a:t>example,</a:t>
            </a:r>
            <a:r>
              <a:rPr sz="2500" spc="-20" dirty="0"/>
              <a:t> </a:t>
            </a:r>
            <a:r>
              <a:rPr sz="2300" i="1" dirty="0">
                <a:latin typeface="Arial"/>
                <a:cs typeface="Arial"/>
              </a:rPr>
              <a:t>“Hello</a:t>
            </a:r>
            <a:r>
              <a:rPr sz="2300" i="1" spc="-15" dirty="0">
                <a:latin typeface="Arial"/>
                <a:cs typeface="Arial"/>
              </a:rPr>
              <a:t> interpreter,</a:t>
            </a:r>
            <a:r>
              <a:rPr sz="2300" i="1" spc="-4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this</a:t>
            </a:r>
            <a:r>
              <a:rPr sz="2300" i="1" spc="-1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is</a:t>
            </a:r>
            <a:r>
              <a:rPr sz="2300" i="1" dirty="0">
                <a:latin typeface="Arial"/>
                <a:cs typeface="Arial"/>
              </a:rPr>
              <a:t> James.</a:t>
            </a:r>
            <a:r>
              <a:rPr sz="2300" i="1" spc="-3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I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have</a:t>
            </a:r>
            <a:r>
              <a:rPr sz="2300" i="1" spc="-3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Mrs.</a:t>
            </a:r>
            <a:r>
              <a:rPr sz="2300" i="1" spc="-3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Dominguez </a:t>
            </a:r>
            <a:r>
              <a:rPr sz="2300" i="1" spc="-54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on the phone who wishes to schedule an appointment as a new </a:t>
            </a:r>
            <a:r>
              <a:rPr sz="2300" i="1" spc="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patient.”</a:t>
            </a:r>
            <a:endParaRPr lang="en-US" sz="2300" i="1" spc="-5" dirty="0">
              <a:latin typeface="Arial"/>
              <a:cs typeface="Arial"/>
            </a:endParaRPr>
          </a:p>
          <a:p>
            <a:pPr marL="381000" marR="241935" indent="-274320">
              <a:spcBef>
                <a:spcPts val="6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endParaRPr sz="300" dirty="0">
              <a:latin typeface="Arial"/>
              <a:cs typeface="Arial"/>
            </a:endParaRPr>
          </a:p>
          <a:p>
            <a:pPr marL="381000" marR="227965" indent="-274320">
              <a:spcBef>
                <a:spcPts val="6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81000" algn="l"/>
                <a:tab pos="381635" algn="l"/>
              </a:tabLst>
            </a:pPr>
            <a:r>
              <a:rPr sz="2500" dirty="0"/>
              <a:t>Give</a:t>
            </a:r>
            <a:r>
              <a:rPr sz="2500" spc="-10" dirty="0"/>
              <a:t> </a:t>
            </a:r>
            <a:r>
              <a:rPr sz="2500" dirty="0"/>
              <a:t>the</a:t>
            </a:r>
            <a:r>
              <a:rPr sz="2500" spc="-15" dirty="0"/>
              <a:t> </a:t>
            </a:r>
            <a:r>
              <a:rPr sz="2500" dirty="0"/>
              <a:t>interpreter</a:t>
            </a:r>
            <a:r>
              <a:rPr sz="2500" spc="-45" dirty="0"/>
              <a:t> </a:t>
            </a:r>
            <a:r>
              <a:rPr sz="2500" dirty="0"/>
              <a:t>the</a:t>
            </a:r>
            <a:r>
              <a:rPr sz="2500" spc="-20" dirty="0"/>
              <a:t> </a:t>
            </a:r>
            <a:r>
              <a:rPr sz="2500" dirty="0"/>
              <a:t>opportunity</a:t>
            </a:r>
            <a:r>
              <a:rPr sz="2500" spc="-35" dirty="0"/>
              <a:t> </a:t>
            </a:r>
            <a:r>
              <a:rPr sz="2500" dirty="0"/>
              <a:t>to</a:t>
            </a:r>
            <a:r>
              <a:rPr sz="2500" spc="-20" dirty="0"/>
              <a:t> </a:t>
            </a:r>
            <a:r>
              <a:rPr sz="2500" dirty="0"/>
              <a:t>quickly</a:t>
            </a:r>
            <a:r>
              <a:rPr sz="2500" spc="-15" dirty="0"/>
              <a:t> </a:t>
            </a:r>
            <a:r>
              <a:rPr sz="2500" dirty="0"/>
              <a:t>introduce</a:t>
            </a:r>
            <a:r>
              <a:rPr sz="2500" spc="-25" dirty="0"/>
              <a:t> </a:t>
            </a:r>
            <a:r>
              <a:rPr sz="2500" dirty="0"/>
              <a:t>themselves</a:t>
            </a:r>
            <a:r>
              <a:rPr sz="2500" spc="-35" dirty="0"/>
              <a:t> </a:t>
            </a:r>
            <a:r>
              <a:rPr sz="2500" dirty="0"/>
              <a:t>to </a:t>
            </a:r>
            <a:r>
              <a:rPr sz="2500" spc="-540" dirty="0"/>
              <a:t> </a:t>
            </a:r>
            <a:r>
              <a:rPr sz="2500" dirty="0"/>
              <a:t>the</a:t>
            </a:r>
            <a:r>
              <a:rPr sz="2500" spc="-25" dirty="0"/>
              <a:t> </a:t>
            </a:r>
            <a:r>
              <a:rPr sz="2500" dirty="0"/>
              <a:t>patient.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2782088"/>
            <a:ext cx="2667000" cy="1741685"/>
          </a:xfrm>
          <a:prstGeom prst="rect">
            <a:avLst/>
          </a:prstGeom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EDD3B108-5AC8-4148-A222-CFFCDD22A8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6360C-C211-4456-8D39-6D911564593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4052F615-B086-42A0-AF15-9F50B95E46BB}"/>
              </a:ext>
            </a:extLst>
          </p:cNvPr>
          <p:cNvSpPr txBox="1"/>
          <p:nvPr/>
        </p:nvSpPr>
        <p:spPr>
          <a:xfrm>
            <a:off x="9085833" y="6142263"/>
            <a:ext cx="4391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15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751" y="759028"/>
            <a:ext cx="43561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spc="-5" dirty="0"/>
              <a:t>Culture?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1" y="1688336"/>
            <a:ext cx="7772400" cy="2192780"/>
          </a:xfrm>
          <a:prstGeom prst="rect">
            <a:avLst/>
          </a:prstGeom>
        </p:spPr>
        <p:txBody>
          <a:bodyPr vert="horz" wrap="square" lIns="0" tIns="285623" rIns="0" bIns="0" rtlCol="0">
            <a:spAutoFit/>
          </a:bodyPr>
          <a:lstStyle/>
          <a:p>
            <a:pPr marL="183515" marR="5080">
              <a:lnSpc>
                <a:spcPct val="99400"/>
              </a:lnSpc>
              <a:spcBef>
                <a:spcPts val="120"/>
              </a:spcBef>
            </a:pPr>
            <a:r>
              <a:rPr sz="2500" dirty="0"/>
              <a:t>Culture is an umbrella term which encompasses the </a:t>
            </a:r>
            <a:r>
              <a:rPr sz="2500" spc="5" dirty="0"/>
              <a:t> </a:t>
            </a:r>
            <a:r>
              <a:rPr sz="2500" b="1" dirty="0">
                <a:latin typeface="Arial"/>
                <a:cs typeface="Arial"/>
              </a:rPr>
              <a:t>social behavior </a:t>
            </a:r>
            <a:r>
              <a:rPr sz="2500" dirty="0"/>
              <a:t>and </a:t>
            </a:r>
            <a:r>
              <a:rPr sz="2500" b="1" dirty="0">
                <a:latin typeface="Arial"/>
                <a:cs typeface="Arial"/>
              </a:rPr>
              <a:t>traditions </a:t>
            </a:r>
            <a:r>
              <a:rPr sz="2500" dirty="0"/>
              <a:t>found in societies, as </a:t>
            </a:r>
            <a:r>
              <a:rPr sz="2500" spc="5" dirty="0"/>
              <a:t> </a:t>
            </a:r>
            <a:r>
              <a:rPr sz="2500" dirty="0"/>
              <a:t>well</a:t>
            </a:r>
            <a:r>
              <a:rPr sz="2500" spc="-10" dirty="0"/>
              <a:t> </a:t>
            </a:r>
            <a:r>
              <a:rPr sz="2500" dirty="0"/>
              <a:t>as</a:t>
            </a:r>
            <a:r>
              <a:rPr sz="2500" spc="5" dirty="0"/>
              <a:t> </a:t>
            </a:r>
            <a:r>
              <a:rPr sz="2500" dirty="0"/>
              <a:t>the</a:t>
            </a:r>
            <a:r>
              <a:rPr sz="2500" spc="5" dirty="0"/>
              <a:t> </a:t>
            </a:r>
            <a:r>
              <a:rPr sz="2500" b="1" dirty="0">
                <a:latin typeface="Arial"/>
                <a:cs typeface="Arial"/>
              </a:rPr>
              <a:t>knowledge,</a:t>
            </a:r>
            <a:r>
              <a:rPr sz="2500" b="1" spc="-2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beliefs,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arts,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laws,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customs, </a:t>
            </a:r>
            <a:r>
              <a:rPr sz="2500" b="1" spc="-7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capabilities and habits </a:t>
            </a:r>
            <a:r>
              <a:rPr sz="2500" dirty="0"/>
              <a:t>of the individuals in these </a:t>
            </a:r>
            <a:r>
              <a:rPr sz="2500" spc="5" dirty="0"/>
              <a:t> </a:t>
            </a:r>
            <a:r>
              <a:rPr sz="2500" dirty="0"/>
              <a:t>groups.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1" y="4419601"/>
            <a:ext cx="5159375" cy="2136775"/>
          </a:xfrm>
          <a:prstGeom prst="rect">
            <a:avLst/>
          </a:prstGeom>
        </p:spPr>
      </p:pic>
      <p:pic>
        <p:nvPicPr>
          <p:cNvPr id="6" name="object 15">
            <a:extLst>
              <a:ext uri="{FF2B5EF4-FFF2-40B4-BE49-F238E27FC236}">
                <a16:creationId xmlns:a16="http://schemas.microsoft.com/office/drawing/2014/main" id="{9E0D0A0E-563B-4974-A1C3-5E9730C31F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409A1-93C0-498D-9AA6-A7E368A3106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2B8A58B0-780A-4141-9D79-1276C9BB889E}"/>
              </a:ext>
            </a:extLst>
          </p:cNvPr>
          <p:cNvSpPr txBox="1"/>
          <p:nvPr/>
        </p:nvSpPr>
        <p:spPr>
          <a:xfrm>
            <a:off x="9085833" y="6172200"/>
            <a:ext cx="210568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16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144" y="729979"/>
            <a:ext cx="29083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40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676400"/>
            <a:ext cx="7875905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3660" indent="-274320"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Cultural</a:t>
            </a:r>
            <a:r>
              <a:rPr sz="2400" b="1" u="sng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awareness</a:t>
            </a:r>
            <a:r>
              <a:rPr sz="2400" b="1" u="sng" spc="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being</a:t>
            </a:r>
            <a:r>
              <a:rPr sz="24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cognizant,</a:t>
            </a:r>
            <a:r>
              <a:rPr sz="2400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observant,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D0D0D"/>
                </a:solidFill>
                <a:latin typeface="Arial"/>
                <a:cs typeface="Arial"/>
              </a:rPr>
              <a:t>and </a:t>
            </a:r>
            <a:r>
              <a:rPr sz="2400" spc="-6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conscious</a:t>
            </a:r>
            <a:r>
              <a:rPr sz="2400" spc="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similarities</a:t>
            </a:r>
            <a:r>
              <a:rPr sz="2400" spc="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differences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among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between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cultural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groups.</a:t>
            </a:r>
            <a:endParaRPr lang="en-US" sz="2400" spc="-5" dirty="0">
              <a:solidFill>
                <a:srgbClr val="0D0D0D"/>
              </a:solidFill>
              <a:latin typeface="Arial"/>
              <a:cs typeface="Arial"/>
            </a:endParaRPr>
          </a:p>
          <a:p>
            <a:pPr marL="286385" marR="73660" indent="-274320"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59055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Cultural </a:t>
            </a:r>
            <a:r>
              <a:rPr sz="2400" b="1" u="sng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and linguistic competence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is a set of 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congruent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behaviors,</a:t>
            </a:r>
            <a:r>
              <a:rPr sz="2400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attitudes,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and policies</a:t>
            </a:r>
            <a:r>
              <a:rPr sz="2400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come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together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in a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system,</a:t>
            </a:r>
            <a:r>
              <a:rPr sz="2400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Arial"/>
                <a:cs typeface="Arial"/>
              </a:rPr>
              <a:t>agency,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or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among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professionals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that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enables</a:t>
            </a:r>
            <a:r>
              <a:rPr sz="2400" b="1" dirty="0">
                <a:solidFill>
                  <a:srgbClr val="0D0D0D"/>
                </a:solidFill>
                <a:latin typeface="Arial"/>
                <a:cs typeface="Arial"/>
              </a:rPr>
              <a:t> effective</a:t>
            </a:r>
            <a:r>
              <a:rPr sz="2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D0D0D"/>
                </a:solidFill>
                <a:latin typeface="Arial"/>
                <a:cs typeface="Arial"/>
              </a:rPr>
              <a:t>work</a:t>
            </a:r>
            <a:r>
              <a:rPr sz="2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in cross-cultural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situations.</a:t>
            </a:r>
            <a:endParaRPr lang="en-US" sz="2400" spc="-5" dirty="0">
              <a:solidFill>
                <a:srgbClr val="0D0D0D"/>
              </a:solidFill>
              <a:latin typeface="Arial"/>
              <a:cs typeface="Arial"/>
            </a:endParaRPr>
          </a:p>
          <a:p>
            <a:pPr marL="286385" marR="59055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5080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sng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Cultural </a:t>
            </a:r>
            <a:r>
              <a:rPr sz="2400" b="1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humility</a:t>
            </a:r>
            <a:r>
              <a:rPr sz="2400" b="1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is a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commitment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and active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engagement</a:t>
            </a:r>
            <a:r>
              <a:rPr sz="2400" spc="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D0D0D"/>
                </a:solidFill>
                <a:latin typeface="Arial"/>
                <a:cs typeface="Arial"/>
              </a:rPr>
              <a:t>lifelong</a:t>
            </a:r>
            <a:r>
              <a:rPr sz="2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r>
              <a:rPr sz="2400" b="1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individuals</a:t>
            </a:r>
            <a:r>
              <a:rPr sz="2400" spc="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enter </a:t>
            </a:r>
            <a:r>
              <a:rPr sz="2400" spc="-6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into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ongoing</a:t>
            </a:r>
            <a:r>
              <a:rPr sz="2400" spc="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basis</a:t>
            </a:r>
            <a:r>
              <a:rPr sz="24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sz="2400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patients,</a:t>
            </a:r>
            <a:r>
              <a:rPr sz="24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communities,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colleagues,</a:t>
            </a:r>
            <a:r>
              <a:rPr sz="2400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sz="2400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themselves.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811AB0A2-91B3-43B8-9FFD-9E9C498FA2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F676C-13B2-4CE9-B474-ED7CA8E908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E26E55EE-A0E4-46EE-98B5-115C9D7E3EB7}"/>
              </a:ext>
            </a:extLst>
          </p:cNvPr>
          <p:cNvSpPr txBox="1"/>
          <p:nvPr/>
        </p:nvSpPr>
        <p:spPr>
          <a:xfrm>
            <a:off x="9085833" y="6087865"/>
            <a:ext cx="3629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17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0053"/>
            <a:ext cx="4698023" cy="67028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590801"/>
            <a:ext cx="428770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sz="3200" spc="-5" dirty="0"/>
              <a:t>Cultural</a:t>
            </a:r>
            <a:r>
              <a:rPr sz="3200" spc="5" dirty="0"/>
              <a:t> </a:t>
            </a:r>
            <a:r>
              <a:rPr sz="3200" spc="-5" dirty="0"/>
              <a:t>Influences</a:t>
            </a:r>
            <a:r>
              <a:rPr sz="3200" spc="-20" dirty="0"/>
              <a:t> </a:t>
            </a:r>
            <a:r>
              <a:rPr sz="3200" dirty="0"/>
              <a:t>Can</a:t>
            </a:r>
            <a:r>
              <a:rPr sz="3200" spc="-10" dirty="0"/>
              <a:t> </a:t>
            </a:r>
            <a:r>
              <a:rPr sz="3200" dirty="0"/>
              <a:t>Be</a:t>
            </a:r>
            <a:r>
              <a:rPr sz="3200" spc="-10" dirty="0"/>
              <a:t> </a:t>
            </a:r>
            <a:r>
              <a:rPr sz="3200" spc="-5" dirty="0"/>
              <a:t>Seen</a:t>
            </a:r>
            <a:r>
              <a:rPr sz="3200" spc="-10" dirty="0"/>
              <a:t> </a:t>
            </a:r>
            <a:r>
              <a:rPr sz="3200" spc="-5" dirty="0"/>
              <a:t>or</a:t>
            </a:r>
            <a:r>
              <a:rPr sz="3200" spc="-10" dirty="0"/>
              <a:t> </a:t>
            </a:r>
            <a:r>
              <a:rPr sz="3200" spc="-5" dirty="0"/>
              <a:t>Unseen</a:t>
            </a: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3EC7C7AB-CC9B-477C-8A8A-D170792499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18123-6A34-4580-9C73-BD127E628BF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F0977D0E-92A1-424E-83BA-F3BDB3028557}"/>
              </a:ext>
            </a:extLst>
          </p:cNvPr>
          <p:cNvSpPr txBox="1"/>
          <p:nvPr/>
        </p:nvSpPr>
        <p:spPr>
          <a:xfrm>
            <a:off x="9085833" y="6147883"/>
            <a:ext cx="4391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18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369" y="507803"/>
            <a:ext cx="822960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/>
              <a:t>What</a:t>
            </a:r>
            <a:r>
              <a:rPr sz="3200" dirty="0"/>
              <a:t> is</a:t>
            </a:r>
            <a:r>
              <a:rPr sz="3200" spc="-10" dirty="0"/>
              <a:t> </a:t>
            </a:r>
            <a:r>
              <a:rPr sz="3200" spc="-5" dirty="0"/>
              <a:t>Cultural Competence</a:t>
            </a:r>
            <a:r>
              <a:rPr sz="3200" spc="-15" dirty="0"/>
              <a:t> </a:t>
            </a:r>
            <a:r>
              <a:rPr sz="3200" dirty="0"/>
              <a:t>in</a:t>
            </a:r>
            <a:r>
              <a:rPr sz="3200" spc="-10" dirty="0"/>
              <a:t> </a:t>
            </a:r>
            <a:r>
              <a:rPr sz="3200" spc="-5" dirty="0"/>
              <a:t>Health </a:t>
            </a:r>
            <a:r>
              <a:rPr sz="3200" dirty="0"/>
              <a:t>Care?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369" y="1222563"/>
            <a:ext cx="8915401" cy="533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2705" indent="-274320"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Cultural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competency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 health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describes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9DD9"/>
                </a:solidFill>
                <a:latin typeface="Arial"/>
                <a:cs typeface="Arial"/>
              </a:rPr>
              <a:t>ability</a:t>
            </a:r>
            <a:r>
              <a:rPr sz="2200" b="1" spc="-30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9DD9"/>
                </a:solidFill>
                <a:latin typeface="Arial"/>
                <a:cs typeface="Arial"/>
              </a:rPr>
              <a:t>of</a:t>
            </a:r>
            <a:r>
              <a:rPr sz="2200" b="1" spc="-10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Arial"/>
                <a:cs typeface="Arial"/>
              </a:rPr>
              <a:t>systems </a:t>
            </a:r>
            <a:r>
              <a:rPr sz="2200" b="1" spc="-540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9DD9"/>
                </a:solidFill>
                <a:latin typeface="Arial"/>
                <a:cs typeface="Arial"/>
              </a:rPr>
              <a:t>to </a:t>
            </a:r>
            <a:r>
              <a:rPr sz="2200" b="1" u="sng" spc="-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Arial"/>
                <a:cs typeface="Arial"/>
              </a:rPr>
              <a:t>provide </a:t>
            </a:r>
            <a:r>
              <a:rPr sz="2200" b="1" u="sng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Arial"/>
                <a:cs typeface="Arial"/>
              </a:rPr>
              <a:t>care</a:t>
            </a:r>
            <a:r>
              <a:rPr sz="2200" b="1" dirty="0">
                <a:solidFill>
                  <a:srgbClr val="009DD9"/>
                </a:solidFill>
                <a:latin typeface="Arial"/>
                <a:cs typeface="Arial"/>
              </a:rPr>
              <a:t> to patients with </a:t>
            </a:r>
            <a:r>
              <a:rPr sz="2200" b="1" spc="-5" dirty="0">
                <a:solidFill>
                  <a:srgbClr val="009DD9"/>
                </a:solidFill>
                <a:latin typeface="Arial"/>
                <a:cs typeface="Arial"/>
              </a:rPr>
              <a:t>diverse values, </a:t>
            </a:r>
            <a:r>
              <a:rPr sz="2200" b="1" dirty="0">
                <a:solidFill>
                  <a:srgbClr val="009DD9"/>
                </a:solidFill>
                <a:latin typeface="Arial"/>
                <a:cs typeface="Arial"/>
              </a:rPr>
              <a:t>beliefs and </a:t>
            </a:r>
            <a:r>
              <a:rPr sz="2200" b="1" spc="5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Arial"/>
                <a:cs typeface="Arial"/>
              </a:rPr>
              <a:t>behaviors</a:t>
            </a:r>
            <a:r>
              <a:rPr sz="2200" spc="-5" dirty="0">
                <a:solidFill>
                  <a:srgbClr val="115863"/>
                </a:solidFill>
                <a:latin typeface="Arial"/>
                <a:cs typeface="Arial"/>
              </a:rPr>
              <a:t>, </a:t>
            </a:r>
            <a:r>
              <a:rPr sz="2200" b="1" spc="-5" dirty="0">
                <a:solidFill>
                  <a:srgbClr val="115863"/>
                </a:solidFill>
                <a:latin typeface="Arial"/>
                <a:cs typeface="Arial"/>
              </a:rPr>
              <a:t>including </a:t>
            </a:r>
            <a:r>
              <a:rPr sz="2200" b="1" dirty="0">
                <a:solidFill>
                  <a:srgbClr val="115863"/>
                </a:solidFill>
                <a:latin typeface="Arial"/>
                <a:cs typeface="Arial"/>
              </a:rPr>
              <a:t>the </a:t>
            </a:r>
            <a:r>
              <a:rPr sz="2200" b="1" u="sng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Arial"/>
                <a:cs typeface="Arial"/>
              </a:rPr>
              <a:t>tailoring of health care</a:t>
            </a:r>
            <a:r>
              <a:rPr sz="2200" b="1" dirty="0">
                <a:solidFill>
                  <a:srgbClr val="115863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15863"/>
                </a:solidFill>
                <a:latin typeface="Arial"/>
                <a:cs typeface="Arial"/>
              </a:rPr>
              <a:t>delivery </a:t>
            </a:r>
            <a:r>
              <a:rPr sz="2200" dirty="0">
                <a:latin typeface="Arial"/>
                <a:cs typeface="Arial"/>
              </a:rPr>
              <a:t>to meet </a:t>
            </a:r>
            <a:r>
              <a:rPr sz="2200" spc="-5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patients'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linguistic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needs.</a:t>
            </a:r>
            <a:endParaRPr lang="en-US" sz="2200" dirty="0">
              <a:latin typeface="Arial"/>
              <a:cs typeface="Arial"/>
            </a:endParaRPr>
          </a:p>
          <a:p>
            <a:pPr marL="286385" marR="52705" indent="-274320"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endParaRPr sz="2200" dirty="0">
              <a:latin typeface="Arial"/>
              <a:cs typeface="Arial"/>
            </a:endParaRPr>
          </a:p>
          <a:p>
            <a:pPr marL="286385" marR="5080" indent="-274320"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culturally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competent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health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25" dirty="0">
                <a:solidFill>
                  <a:srgbClr val="20B1C8"/>
                </a:solid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20B1C8"/>
                </a:solidFill>
                <a:uFill>
                  <a:solidFill>
                    <a:srgbClr val="20B1C8"/>
                  </a:solidFill>
                </a:uFill>
                <a:latin typeface="Arial"/>
                <a:cs typeface="Arial"/>
              </a:rPr>
              <a:t>acknowledges </a:t>
            </a:r>
            <a:r>
              <a:rPr sz="2200" b="1" spc="-540" dirty="0">
                <a:solidFill>
                  <a:srgbClr val="20B1C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0B1C8"/>
                </a:solidFill>
                <a:latin typeface="Arial"/>
                <a:cs typeface="Arial"/>
              </a:rPr>
              <a:t>the importance of culture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0A5294"/>
                </a:solidFill>
                <a:uFill>
                  <a:solidFill>
                    <a:srgbClr val="0A5294"/>
                  </a:solidFill>
                </a:uFill>
                <a:latin typeface="Arial"/>
                <a:cs typeface="Arial"/>
              </a:rPr>
              <a:t>incorporates</a:t>
            </a:r>
            <a:r>
              <a:rPr sz="2200" b="1" dirty="0">
                <a:solidFill>
                  <a:srgbClr val="0A5294"/>
                </a:solidFill>
                <a:latin typeface="Arial"/>
                <a:cs typeface="Arial"/>
              </a:rPr>
              <a:t> the assessment of </a:t>
            </a:r>
            <a:r>
              <a:rPr sz="2200" b="1" spc="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5294"/>
                </a:solidFill>
                <a:latin typeface="Arial"/>
                <a:cs typeface="Arial"/>
              </a:rPr>
              <a:t>cross-cultural relations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dirty="0">
                <a:solidFill>
                  <a:srgbClr val="54A839"/>
                </a:solid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54A839"/>
                </a:solidFill>
                <a:uFill>
                  <a:solidFill>
                    <a:srgbClr val="54A839"/>
                  </a:solidFill>
                </a:uFill>
                <a:latin typeface="Arial"/>
                <a:cs typeface="Arial"/>
              </a:rPr>
              <a:t>recognizes</a:t>
            </a:r>
            <a:r>
              <a:rPr sz="2200" b="1" dirty="0">
                <a:solidFill>
                  <a:srgbClr val="54A839"/>
                </a:solidFill>
                <a:latin typeface="Arial"/>
                <a:cs typeface="Arial"/>
              </a:rPr>
              <a:t> the potential impact of </a:t>
            </a:r>
            <a:r>
              <a:rPr sz="2200" b="1" spc="5" dirty="0">
                <a:solidFill>
                  <a:srgbClr val="54A83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54A839"/>
                </a:solidFill>
                <a:latin typeface="Arial"/>
                <a:cs typeface="Arial"/>
              </a:rPr>
              <a:t>cultural differences</a:t>
            </a:r>
            <a:r>
              <a:rPr sz="2200" dirty="0">
                <a:solidFill>
                  <a:srgbClr val="54A839"/>
                </a:solidFill>
                <a:latin typeface="Arial"/>
                <a:cs typeface="Arial"/>
              </a:rPr>
              <a:t>, </a:t>
            </a:r>
            <a:r>
              <a:rPr sz="2200" b="1" dirty="0">
                <a:solidFill>
                  <a:srgbClr val="54A839"/>
                </a:solidFill>
                <a:latin typeface="Arial"/>
                <a:cs typeface="Arial"/>
              </a:rPr>
              <a:t>expands cultural knowledge</a:t>
            </a:r>
            <a:r>
              <a:rPr sz="2200" dirty="0">
                <a:latin typeface="Arial"/>
                <a:cs typeface="Arial"/>
              </a:rPr>
              <a:t>, and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adapts 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services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meet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culturally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unique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needs.</a:t>
            </a:r>
            <a:endParaRPr lang="en-US" sz="2200" dirty="0">
              <a:latin typeface="Arial"/>
              <a:cs typeface="Arial"/>
            </a:endParaRPr>
          </a:p>
          <a:p>
            <a:pPr marL="286385" marR="5080" indent="-274320"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endParaRPr sz="2200" dirty="0">
              <a:latin typeface="Arial"/>
              <a:cs typeface="Arial"/>
            </a:endParaRPr>
          </a:p>
          <a:p>
            <a:pPr marL="286385" marR="205104" indent="-274320"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In health care systems and public health research cultural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competency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recognized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essential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means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reducing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racial </a:t>
            </a:r>
            <a:r>
              <a:rPr sz="2200" spc="-5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ethnic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disparities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health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care.</a:t>
            </a:r>
            <a:endParaRPr lang="en-US" sz="2200" dirty="0">
              <a:latin typeface="Arial"/>
              <a:cs typeface="Arial"/>
            </a:endParaRPr>
          </a:p>
          <a:p>
            <a:pPr marL="12065" marR="205104">
              <a:spcBef>
                <a:spcPts val="484"/>
              </a:spcBef>
              <a:buClr>
                <a:srgbClr val="0AD0D9"/>
              </a:buClr>
              <a:buSzPct val="95000"/>
              <a:tabLst>
                <a:tab pos="286385" algn="l"/>
                <a:tab pos="28702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369" y="6438734"/>
            <a:ext cx="3074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Source:</a:t>
            </a:r>
            <a:r>
              <a:rPr sz="1400" i="1" spc="-8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006699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erican</a:t>
            </a:r>
            <a:r>
              <a:rPr sz="1400" i="1" spc="-3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6699"/>
                </a:solidFill>
                <a:latin typeface="Arial"/>
                <a:cs typeface="Arial"/>
              </a:rPr>
              <a:t>H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ospital</a:t>
            </a:r>
            <a:r>
              <a:rPr sz="1400" i="1" spc="-8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Associa</a:t>
            </a:r>
            <a:r>
              <a:rPr sz="1400" i="1" spc="-10" dirty="0">
                <a:solidFill>
                  <a:srgbClr val="006699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2571877"/>
            <a:ext cx="2193912" cy="1827988"/>
          </a:xfrm>
          <a:prstGeom prst="rect">
            <a:avLst/>
          </a:prstGeom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63384DFC-DB24-42F7-A0BE-511280EBD3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90B72-6B32-4F82-84D7-B4963949FB2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A779A480-B161-4F22-85FE-B96C63E55976}"/>
              </a:ext>
            </a:extLst>
          </p:cNvPr>
          <p:cNvSpPr txBox="1"/>
          <p:nvPr/>
        </p:nvSpPr>
        <p:spPr>
          <a:xfrm>
            <a:off x="9085833" y="6147883"/>
            <a:ext cx="5153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19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262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Calibri"/>
                <a:cs typeface="Calibri"/>
              </a:rPr>
              <a:t>Training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598" y="1046226"/>
            <a:ext cx="4731336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6285" algn="l"/>
              </a:tabLst>
            </a:pPr>
            <a:r>
              <a:rPr sz="2300" dirty="0">
                <a:latin typeface="Calibri"/>
                <a:cs typeface="Calibri"/>
              </a:rPr>
              <a:t>1.	</a:t>
            </a:r>
            <a:r>
              <a:rPr sz="2300" spc="-10" dirty="0">
                <a:latin typeface="Calibri"/>
                <a:cs typeface="Calibri"/>
              </a:rPr>
              <a:t>Understanding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requirements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98" y="1656080"/>
            <a:ext cx="251266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2.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615" y="1656080"/>
            <a:ext cx="7274410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Tips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on </a:t>
            </a:r>
            <a:r>
              <a:rPr sz="2300" spc="-10" dirty="0">
                <a:latin typeface="Calibri"/>
                <a:cs typeface="Calibri"/>
              </a:rPr>
              <a:t>working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with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patients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with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Limited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English</a:t>
            </a:r>
            <a:r>
              <a:rPr sz="2300" spc="-10" dirty="0">
                <a:latin typeface="Calibri"/>
                <a:cs typeface="Calibri"/>
              </a:rPr>
              <a:t> Proficiency </a:t>
            </a:r>
            <a:r>
              <a:rPr sz="2300" spc="-43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(LEP)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598" y="2570480"/>
            <a:ext cx="251266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3.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615" y="2570480"/>
            <a:ext cx="6824738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Define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culture,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cultural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competence,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 </a:t>
            </a:r>
            <a:r>
              <a:rPr sz="2300" spc="-5" dirty="0">
                <a:latin typeface="Calibri"/>
                <a:cs typeface="Calibri"/>
              </a:rPr>
              <a:t>cultural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humility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598" y="3566170"/>
            <a:ext cx="251266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4.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7615" y="3566170"/>
            <a:ext cx="5436619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Learn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cross-cultural communication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strategies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98" y="4208253"/>
            <a:ext cx="25126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libri"/>
                <a:cs typeface="Calibri"/>
              </a:rPr>
              <a:t>5.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8288" y="4203413"/>
            <a:ext cx="7396785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Calibri"/>
                <a:cs typeface="Calibri"/>
              </a:rPr>
              <a:t>Learn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strategies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for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addressing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-5" dirty="0">
                <a:latin typeface="Calibri"/>
                <a:cs typeface="Calibri"/>
              </a:rPr>
              <a:t> needs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of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LGBT</a:t>
            </a:r>
            <a:r>
              <a:rPr lang="en-US" sz="2300" spc="-25" dirty="0">
                <a:latin typeface="Calibri"/>
                <a:cs typeface="Calibri"/>
              </a:rPr>
              <a:t>Q+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(lesbian,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5" dirty="0">
                <a:latin typeface="Calibri"/>
                <a:cs typeface="Calibri"/>
              </a:rPr>
              <a:t>gay,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bisexual,</a:t>
            </a:r>
            <a:r>
              <a:rPr sz="2300" dirty="0">
                <a:latin typeface="Calibri"/>
                <a:cs typeface="Calibri"/>
              </a:rPr>
              <a:t> and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transgender</a:t>
            </a:r>
            <a:r>
              <a:rPr lang="en-US" sz="2300" spc="-5" dirty="0">
                <a:latin typeface="Calibri"/>
                <a:cs typeface="Calibri"/>
              </a:rPr>
              <a:t>, queer +</a:t>
            </a:r>
            <a:r>
              <a:rPr sz="2300" spc="-5" dirty="0">
                <a:latin typeface="Calibri"/>
                <a:cs typeface="Calibri"/>
              </a:rPr>
              <a:t>)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lang="en-US" sz="2300" spc="-5" dirty="0">
                <a:latin typeface="Calibri"/>
                <a:cs typeface="Calibri"/>
              </a:rPr>
              <a:t>patients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189" y="5204900"/>
            <a:ext cx="25126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libri"/>
                <a:cs typeface="Calibri"/>
              </a:rPr>
              <a:t>6.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8288" y="5193958"/>
            <a:ext cx="6883391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Calibri"/>
                <a:cs typeface="Calibri"/>
              </a:rPr>
              <a:t>Learn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strategies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for</a:t>
            </a:r>
            <a:r>
              <a:rPr sz="2300" spc="-10" dirty="0">
                <a:latin typeface="Calibri"/>
                <a:cs typeface="Calibri"/>
              </a:rPr>
              <a:t> working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with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seniors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persons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with </a:t>
            </a:r>
            <a:r>
              <a:rPr sz="2300" spc="-4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disabilities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3795" y="2034539"/>
            <a:ext cx="3060192" cy="28498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AACA5D-FD6A-48E0-8929-138780EE6C0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bject 16">
            <a:extLst>
              <a:ext uri="{FF2B5EF4-FFF2-40B4-BE49-F238E27FC236}">
                <a16:creationId xmlns:a16="http://schemas.microsoft.com/office/drawing/2014/main" id="{279E41E7-B7CC-4E63-97F1-14A68F723D72}"/>
              </a:ext>
            </a:extLst>
          </p:cNvPr>
          <p:cNvSpPr txBox="1"/>
          <p:nvPr/>
        </p:nvSpPr>
        <p:spPr>
          <a:xfrm>
            <a:off x="9085833" y="6147883"/>
            <a:ext cx="149225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876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Tips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5" dirty="0"/>
              <a:t>Cross Cultural</a:t>
            </a:r>
            <a:r>
              <a:rPr spc="-20" dirty="0"/>
              <a:t> </a:t>
            </a:r>
            <a:r>
              <a:rPr spc="-5" dirty="0"/>
              <a:t>Communication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720090" y="1651254"/>
            <a:ext cx="1957070" cy="978535"/>
          </a:xfrm>
          <a:custGeom>
            <a:avLst/>
            <a:gdLst/>
            <a:ahLst/>
            <a:cxnLst/>
            <a:rect l="l" t="t" r="r" b="b"/>
            <a:pathLst>
              <a:path w="1957070" h="978535">
                <a:moveTo>
                  <a:pt x="1859026" y="0"/>
                </a:moveTo>
                <a:lnTo>
                  <a:pt x="97840" y="0"/>
                </a:lnTo>
                <a:lnTo>
                  <a:pt x="59755" y="7689"/>
                </a:lnTo>
                <a:lnTo>
                  <a:pt x="28655" y="28654"/>
                </a:lnTo>
                <a:lnTo>
                  <a:pt x="7688" y="59739"/>
                </a:lnTo>
                <a:lnTo>
                  <a:pt x="0" y="97790"/>
                </a:lnTo>
                <a:lnTo>
                  <a:pt x="0" y="880618"/>
                </a:lnTo>
                <a:lnTo>
                  <a:pt x="7688" y="918668"/>
                </a:lnTo>
                <a:lnTo>
                  <a:pt x="28655" y="949753"/>
                </a:lnTo>
                <a:lnTo>
                  <a:pt x="59755" y="970718"/>
                </a:lnTo>
                <a:lnTo>
                  <a:pt x="97840" y="978408"/>
                </a:lnTo>
                <a:lnTo>
                  <a:pt x="1859026" y="978408"/>
                </a:lnTo>
                <a:lnTo>
                  <a:pt x="1897076" y="970718"/>
                </a:lnTo>
                <a:lnTo>
                  <a:pt x="1928161" y="949753"/>
                </a:lnTo>
                <a:lnTo>
                  <a:pt x="1949126" y="918668"/>
                </a:lnTo>
                <a:lnTo>
                  <a:pt x="1956815" y="880618"/>
                </a:lnTo>
                <a:lnTo>
                  <a:pt x="1956815" y="97790"/>
                </a:lnTo>
                <a:lnTo>
                  <a:pt x="1949126" y="59739"/>
                </a:lnTo>
                <a:lnTo>
                  <a:pt x="1928161" y="28654"/>
                </a:lnTo>
                <a:lnTo>
                  <a:pt x="1897076" y="7689"/>
                </a:lnTo>
                <a:lnTo>
                  <a:pt x="1859026" y="0"/>
                </a:lnTo>
                <a:close/>
              </a:path>
            </a:pathLst>
          </a:custGeom>
          <a:solidFill>
            <a:srgbClr val="2D9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2926" y="1770075"/>
            <a:ext cx="116903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025">
              <a:lnSpc>
                <a:spcPts val="2580"/>
              </a:lnSpc>
              <a:spcBef>
                <a:spcPts val="105"/>
              </a:spcBef>
            </a:pP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580"/>
              </a:lnSpc>
            </a:pP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ive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sity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5002" y="2619501"/>
            <a:ext cx="1782445" cy="1242695"/>
            <a:chOff x="905002" y="2619501"/>
            <a:chExt cx="1782445" cy="1242695"/>
          </a:xfrm>
        </p:grpSpPr>
        <p:sp>
          <p:nvSpPr>
            <p:cNvPr id="6" name="object 6"/>
            <p:cNvSpPr/>
            <p:nvPr/>
          </p:nvSpPr>
          <p:spPr>
            <a:xfrm>
              <a:off x="915162" y="2629661"/>
              <a:ext cx="196215" cy="734060"/>
            </a:xfrm>
            <a:custGeom>
              <a:avLst/>
              <a:gdLst/>
              <a:ahLst/>
              <a:cxnLst/>
              <a:rect l="l" t="t" r="r" b="b"/>
              <a:pathLst>
                <a:path w="196215" h="734060">
                  <a:moveTo>
                    <a:pt x="0" y="0"/>
                  </a:moveTo>
                  <a:lnTo>
                    <a:pt x="0" y="733678"/>
                  </a:lnTo>
                  <a:lnTo>
                    <a:pt x="195630" y="73367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58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8" y="59739"/>
                  </a:lnTo>
                  <a:lnTo>
                    <a:pt x="28655" y="28654"/>
                  </a:lnTo>
                  <a:lnTo>
                    <a:pt x="59755" y="7689"/>
                  </a:lnTo>
                  <a:lnTo>
                    <a:pt x="9784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8" y="978408"/>
                  </a:lnTo>
                  <a:lnTo>
                    <a:pt x="97840" y="978408"/>
                  </a:lnTo>
                  <a:lnTo>
                    <a:pt x="59755" y="970718"/>
                  </a:lnTo>
                  <a:lnTo>
                    <a:pt x="28655" y="949753"/>
                  </a:lnTo>
                  <a:lnTo>
                    <a:pt x="7688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2D9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29271" y="3027245"/>
            <a:ext cx="1306195" cy="60010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7200"/>
              </a:lnSpc>
              <a:spcBef>
                <a:spcPts val="295"/>
              </a:spcBef>
            </a:pPr>
            <a:r>
              <a:rPr sz="1400" spc="-15" dirty="0">
                <a:latin typeface="Trebuchet MS"/>
                <a:cs typeface="Trebuchet MS"/>
              </a:rPr>
              <a:t>Recognizing </a:t>
            </a:r>
            <a:r>
              <a:rPr sz="1400" spc="-5" dirty="0">
                <a:latin typeface="Trebuchet MS"/>
                <a:cs typeface="Trebuchet MS"/>
              </a:rPr>
              <a:t>what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you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have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 </a:t>
            </a:r>
            <a:r>
              <a:rPr sz="1400" spc="-5" dirty="0">
                <a:latin typeface="Trebuchet MS"/>
                <a:cs typeface="Trebuchet MS"/>
              </a:rPr>
              <a:t> common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05002" y="2619501"/>
            <a:ext cx="1782445" cy="2466340"/>
            <a:chOff x="905002" y="2619501"/>
            <a:chExt cx="1782445" cy="2466340"/>
          </a:xfrm>
        </p:grpSpPr>
        <p:sp>
          <p:nvSpPr>
            <p:cNvPr id="10" name="object 10"/>
            <p:cNvSpPr/>
            <p:nvPr/>
          </p:nvSpPr>
          <p:spPr>
            <a:xfrm>
              <a:off x="915162" y="2629661"/>
              <a:ext cx="196215" cy="1956435"/>
            </a:xfrm>
            <a:custGeom>
              <a:avLst/>
              <a:gdLst/>
              <a:ahLst/>
              <a:cxnLst/>
              <a:rect l="l" t="t" r="r" b="b"/>
              <a:pathLst>
                <a:path w="196215" h="1956435">
                  <a:moveTo>
                    <a:pt x="0" y="0"/>
                  </a:moveTo>
                  <a:lnTo>
                    <a:pt x="0" y="1956308"/>
                  </a:lnTo>
                  <a:lnTo>
                    <a:pt x="195630" y="195630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1758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8" y="59739"/>
                  </a:lnTo>
                  <a:lnTo>
                    <a:pt x="28655" y="28654"/>
                  </a:lnTo>
                  <a:lnTo>
                    <a:pt x="59755" y="7689"/>
                  </a:lnTo>
                  <a:lnTo>
                    <a:pt x="9784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8" y="978407"/>
                  </a:lnTo>
                  <a:lnTo>
                    <a:pt x="97840" y="978407"/>
                  </a:lnTo>
                  <a:lnTo>
                    <a:pt x="59755" y="970718"/>
                  </a:lnTo>
                  <a:lnTo>
                    <a:pt x="28655" y="949753"/>
                  </a:lnTo>
                  <a:lnTo>
                    <a:pt x="7688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2F96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88759" y="4191700"/>
            <a:ext cx="1588821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7300"/>
              </a:lnSpc>
              <a:spcBef>
                <a:spcPts val="295"/>
              </a:spcBef>
            </a:pPr>
            <a:r>
              <a:rPr lang="en-US" sz="1400" spc="-10" dirty="0">
                <a:latin typeface="Trebuchet MS"/>
                <a:cs typeface="Trebuchet MS"/>
              </a:rPr>
              <a:t>Be inclusive of </a:t>
            </a:r>
            <a:r>
              <a:rPr sz="1400" spc="-10" dirty="0">
                <a:latin typeface="Trebuchet MS"/>
                <a:cs typeface="Trebuchet MS"/>
              </a:rPr>
              <a:t>differ</a:t>
            </a:r>
            <a:r>
              <a:rPr lang="en-US" sz="1400" spc="-10" dirty="0">
                <a:latin typeface="Trebuchet MS"/>
                <a:cs typeface="Trebuchet MS"/>
              </a:rPr>
              <a:t>ent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customs, values,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perspectives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5255" y="2619755"/>
            <a:ext cx="1781810" cy="3688079"/>
            <a:chOff x="905255" y="2619755"/>
            <a:chExt cx="1781810" cy="3688079"/>
          </a:xfrm>
        </p:grpSpPr>
        <p:sp>
          <p:nvSpPr>
            <p:cNvPr id="14" name="object 14"/>
            <p:cNvSpPr/>
            <p:nvPr/>
          </p:nvSpPr>
          <p:spPr>
            <a:xfrm>
              <a:off x="915161" y="2629661"/>
              <a:ext cx="196215" cy="3179445"/>
            </a:xfrm>
            <a:custGeom>
              <a:avLst/>
              <a:gdLst/>
              <a:ahLst/>
              <a:cxnLst/>
              <a:rect l="l" t="t" r="r" b="b"/>
              <a:pathLst>
                <a:path w="196215" h="3179445">
                  <a:moveTo>
                    <a:pt x="0" y="0"/>
                  </a:moveTo>
                  <a:lnTo>
                    <a:pt x="0" y="3179076"/>
                  </a:lnTo>
                  <a:lnTo>
                    <a:pt x="195630" y="3179076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1757" y="5319522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8" y="59739"/>
                  </a:lnTo>
                  <a:lnTo>
                    <a:pt x="28655" y="28654"/>
                  </a:lnTo>
                  <a:lnTo>
                    <a:pt x="59755" y="7689"/>
                  </a:lnTo>
                  <a:lnTo>
                    <a:pt x="9784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567"/>
                  </a:lnTo>
                  <a:lnTo>
                    <a:pt x="1557458" y="918652"/>
                  </a:lnTo>
                  <a:lnTo>
                    <a:pt x="1536493" y="949752"/>
                  </a:lnTo>
                  <a:lnTo>
                    <a:pt x="1505408" y="970719"/>
                  </a:lnTo>
                  <a:lnTo>
                    <a:pt x="1467358" y="978407"/>
                  </a:lnTo>
                  <a:lnTo>
                    <a:pt x="97840" y="978407"/>
                  </a:lnTo>
                  <a:lnTo>
                    <a:pt x="59755" y="970719"/>
                  </a:lnTo>
                  <a:lnTo>
                    <a:pt x="28655" y="949752"/>
                  </a:lnTo>
                  <a:lnTo>
                    <a:pt x="7688" y="918652"/>
                  </a:lnTo>
                  <a:lnTo>
                    <a:pt x="0" y="880567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19A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91527" y="5440358"/>
            <a:ext cx="1383286" cy="60010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270" algn="ctr">
              <a:lnSpc>
                <a:spcPct val="87300"/>
              </a:lnSpc>
              <a:spcBef>
                <a:spcPts val="295"/>
              </a:spcBef>
            </a:pPr>
            <a:r>
              <a:rPr sz="1400" spc="-15" dirty="0">
                <a:latin typeface="Trebuchet MS"/>
                <a:cs typeface="Trebuchet MS"/>
              </a:rPr>
              <a:t>Avoiding </a:t>
            </a:r>
            <a:r>
              <a:rPr sz="1400" spc="-10" dirty="0">
                <a:latin typeface="Trebuchet MS"/>
                <a:cs typeface="Trebuchet MS"/>
              </a:rPr>
              <a:t> stereotypes </a:t>
            </a:r>
            <a:r>
              <a:rPr sz="1400" spc="-5" dirty="0">
                <a:latin typeface="Trebuchet MS"/>
                <a:cs typeface="Trebuchet MS"/>
              </a:rPr>
              <a:t>and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assumptions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66110" y="1651254"/>
            <a:ext cx="1955800" cy="978535"/>
          </a:xfrm>
          <a:custGeom>
            <a:avLst/>
            <a:gdLst/>
            <a:ahLst/>
            <a:cxnLst/>
            <a:rect l="l" t="t" r="r" b="b"/>
            <a:pathLst>
              <a:path w="1955800" h="978535">
                <a:moveTo>
                  <a:pt x="1857502" y="0"/>
                </a:moveTo>
                <a:lnTo>
                  <a:pt x="97789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90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89" y="978408"/>
                </a:lnTo>
                <a:lnTo>
                  <a:pt x="1857502" y="978408"/>
                </a:lnTo>
                <a:lnTo>
                  <a:pt x="1895552" y="970718"/>
                </a:lnTo>
                <a:lnTo>
                  <a:pt x="1926637" y="949753"/>
                </a:lnTo>
                <a:lnTo>
                  <a:pt x="1947602" y="918668"/>
                </a:lnTo>
                <a:lnTo>
                  <a:pt x="1955291" y="880618"/>
                </a:lnTo>
                <a:lnTo>
                  <a:pt x="1955291" y="97790"/>
                </a:lnTo>
                <a:lnTo>
                  <a:pt x="1947602" y="59739"/>
                </a:lnTo>
                <a:lnTo>
                  <a:pt x="1926637" y="28654"/>
                </a:lnTo>
                <a:lnTo>
                  <a:pt x="1895552" y="7689"/>
                </a:lnTo>
                <a:lnTo>
                  <a:pt x="1857502" y="0"/>
                </a:lnTo>
                <a:close/>
              </a:path>
            </a:pathLst>
          </a:custGeom>
          <a:solidFill>
            <a:srgbClr val="349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32530" y="1770075"/>
            <a:ext cx="182118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58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Communicate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ts val="2580"/>
              </a:lnSpc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Clearly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51021" y="2619501"/>
            <a:ext cx="1780539" cy="1242695"/>
            <a:chOff x="3351021" y="2619501"/>
            <a:chExt cx="1780539" cy="1242695"/>
          </a:xfrm>
        </p:grpSpPr>
        <p:sp>
          <p:nvSpPr>
            <p:cNvPr id="20" name="object 20"/>
            <p:cNvSpPr/>
            <p:nvPr/>
          </p:nvSpPr>
          <p:spPr>
            <a:xfrm>
              <a:off x="3361181" y="2629661"/>
              <a:ext cx="195580" cy="734060"/>
            </a:xfrm>
            <a:custGeom>
              <a:avLst/>
              <a:gdLst/>
              <a:ahLst/>
              <a:cxnLst/>
              <a:rect l="l" t="t" r="r" b="b"/>
              <a:pathLst>
                <a:path w="195579" h="734060">
                  <a:moveTo>
                    <a:pt x="0" y="0"/>
                  </a:moveTo>
                  <a:lnTo>
                    <a:pt x="0" y="733678"/>
                  </a:lnTo>
                  <a:lnTo>
                    <a:pt x="195579" y="73367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6253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9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8" y="978408"/>
                  </a:lnTo>
                  <a:lnTo>
                    <a:pt x="97790" y="978408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49D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12006" y="2976499"/>
            <a:ext cx="1436879" cy="75725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6515" marR="5080" indent="-44450" algn="ctr">
              <a:lnSpc>
                <a:spcPts val="1360"/>
              </a:lnSpc>
              <a:spcBef>
                <a:spcPts val="305"/>
              </a:spcBef>
            </a:pPr>
            <a:r>
              <a:rPr sz="1400" spc="-5" dirty="0">
                <a:latin typeface="Trebuchet MS"/>
                <a:cs typeface="Trebuchet MS"/>
              </a:rPr>
              <a:t>Speak</a:t>
            </a:r>
            <a:r>
              <a:rPr lang="en-US" sz="1400" spc="-5" dirty="0">
                <a:latin typeface="Trebuchet MS"/>
                <a:cs typeface="Trebuchet MS"/>
              </a:rPr>
              <a:t> simply and enunciate. Address limited literacy skills.</a:t>
            </a:r>
            <a:r>
              <a:rPr sz="1400" spc="-60" dirty="0">
                <a:latin typeface="Trebuchet MS"/>
                <a:cs typeface="Trebuchet MS"/>
              </a:rPr>
              <a:t> 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51021" y="2619501"/>
            <a:ext cx="1780539" cy="2466340"/>
            <a:chOff x="3351021" y="2619501"/>
            <a:chExt cx="1780539" cy="2466340"/>
          </a:xfrm>
        </p:grpSpPr>
        <p:sp>
          <p:nvSpPr>
            <p:cNvPr id="24" name="object 24"/>
            <p:cNvSpPr/>
            <p:nvPr/>
          </p:nvSpPr>
          <p:spPr>
            <a:xfrm>
              <a:off x="3361181" y="2629661"/>
              <a:ext cx="195580" cy="1956435"/>
            </a:xfrm>
            <a:custGeom>
              <a:avLst/>
              <a:gdLst/>
              <a:ahLst/>
              <a:cxnLst/>
              <a:rect l="l" t="t" r="r" b="b"/>
              <a:pathLst>
                <a:path w="195579" h="1956435">
                  <a:moveTo>
                    <a:pt x="0" y="0"/>
                  </a:moveTo>
                  <a:lnTo>
                    <a:pt x="0" y="1956308"/>
                  </a:lnTo>
                  <a:lnTo>
                    <a:pt x="195579" y="195630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6253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9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8" y="978407"/>
                  </a:lnTo>
                  <a:lnTo>
                    <a:pt x="97790" y="978407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69F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29025" y="4258495"/>
            <a:ext cx="1419860" cy="60010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ct val="87200"/>
              </a:lnSpc>
              <a:spcBef>
                <a:spcPts val="295"/>
              </a:spcBef>
            </a:pPr>
            <a:r>
              <a:rPr lang="en-US" sz="1400" spc="-5" dirty="0">
                <a:latin typeface="Trebuchet MS"/>
                <a:cs typeface="Trebuchet MS"/>
              </a:rPr>
              <a:t>Use</a:t>
            </a:r>
            <a:r>
              <a:rPr sz="1400" spc="-5" dirty="0">
                <a:latin typeface="Trebuchet MS"/>
                <a:cs typeface="Trebuchet MS"/>
              </a:rPr>
              <a:t> interpreter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services</a:t>
            </a:r>
            <a:r>
              <a:rPr lang="en-US" sz="1400" spc="-5" dirty="0">
                <a:latin typeface="Trebuchet MS"/>
                <a:cs typeface="Trebuchet MS"/>
              </a:rPr>
              <a:t> when needed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51276" y="2619755"/>
            <a:ext cx="1780539" cy="3688079"/>
            <a:chOff x="3351276" y="2619755"/>
            <a:chExt cx="1780539" cy="3688079"/>
          </a:xfrm>
        </p:grpSpPr>
        <p:sp>
          <p:nvSpPr>
            <p:cNvPr id="28" name="object 28"/>
            <p:cNvSpPr/>
            <p:nvPr/>
          </p:nvSpPr>
          <p:spPr>
            <a:xfrm>
              <a:off x="3361182" y="2629661"/>
              <a:ext cx="195580" cy="3179445"/>
            </a:xfrm>
            <a:custGeom>
              <a:avLst/>
              <a:gdLst/>
              <a:ahLst/>
              <a:cxnLst/>
              <a:rect l="l" t="t" r="r" b="b"/>
              <a:pathLst>
                <a:path w="195579" h="3179445">
                  <a:moveTo>
                    <a:pt x="0" y="0"/>
                  </a:moveTo>
                  <a:lnTo>
                    <a:pt x="0" y="3179076"/>
                  </a:lnTo>
                  <a:lnTo>
                    <a:pt x="195579" y="3179076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56254" y="5319522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90" y="0"/>
                  </a:lnTo>
                  <a:lnTo>
                    <a:pt x="1467358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567"/>
                  </a:lnTo>
                  <a:lnTo>
                    <a:pt x="1557458" y="918652"/>
                  </a:lnTo>
                  <a:lnTo>
                    <a:pt x="1536493" y="949752"/>
                  </a:lnTo>
                  <a:lnTo>
                    <a:pt x="1505408" y="970719"/>
                  </a:lnTo>
                  <a:lnTo>
                    <a:pt x="1467358" y="978407"/>
                  </a:lnTo>
                  <a:lnTo>
                    <a:pt x="97790" y="978407"/>
                  </a:lnTo>
                  <a:lnTo>
                    <a:pt x="59739" y="970719"/>
                  </a:lnTo>
                  <a:lnTo>
                    <a:pt x="28654" y="949752"/>
                  </a:lnTo>
                  <a:lnTo>
                    <a:pt x="7689" y="918652"/>
                  </a:lnTo>
                  <a:lnTo>
                    <a:pt x="0" y="880567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8A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707715" y="5422493"/>
            <a:ext cx="1293369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270" algn="ctr">
              <a:lnSpc>
                <a:spcPct val="87200"/>
              </a:lnSpc>
              <a:spcBef>
                <a:spcPts val="295"/>
              </a:spcBef>
            </a:pPr>
            <a:r>
              <a:rPr lang="en-US" sz="1400" spc="-15" dirty="0">
                <a:latin typeface="Trebuchet MS"/>
                <a:cs typeface="Trebuchet MS"/>
              </a:rPr>
              <a:t>Ask questions to confirm information was understood.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10605" y="1651254"/>
            <a:ext cx="1957070" cy="978535"/>
          </a:xfrm>
          <a:custGeom>
            <a:avLst/>
            <a:gdLst/>
            <a:ahLst/>
            <a:cxnLst/>
            <a:rect l="l" t="t" r="r" b="b"/>
            <a:pathLst>
              <a:path w="1957070" h="978535">
                <a:moveTo>
                  <a:pt x="1859026" y="0"/>
                </a:moveTo>
                <a:lnTo>
                  <a:pt x="97790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90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90" y="978408"/>
                </a:lnTo>
                <a:lnTo>
                  <a:pt x="1859026" y="978408"/>
                </a:lnTo>
                <a:lnTo>
                  <a:pt x="1897076" y="970718"/>
                </a:lnTo>
                <a:lnTo>
                  <a:pt x="1928161" y="949753"/>
                </a:lnTo>
                <a:lnTo>
                  <a:pt x="1949126" y="918668"/>
                </a:lnTo>
                <a:lnTo>
                  <a:pt x="1956816" y="880618"/>
                </a:lnTo>
                <a:lnTo>
                  <a:pt x="1956816" y="97790"/>
                </a:lnTo>
                <a:lnTo>
                  <a:pt x="1949126" y="59739"/>
                </a:lnTo>
                <a:lnTo>
                  <a:pt x="1928161" y="28654"/>
                </a:lnTo>
                <a:lnTo>
                  <a:pt x="1897076" y="7689"/>
                </a:lnTo>
                <a:lnTo>
                  <a:pt x="1859026" y="0"/>
                </a:lnTo>
                <a:close/>
              </a:path>
            </a:pathLst>
          </a:custGeom>
          <a:solidFill>
            <a:srgbClr val="3AA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25997" y="1770075"/>
            <a:ext cx="152590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Understand</a:t>
            </a:r>
            <a:endParaRPr sz="2300">
              <a:latin typeface="Trebuchet MS"/>
              <a:cs typeface="Trebuchet MS"/>
            </a:endParaRPr>
          </a:p>
          <a:p>
            <a:pPr marL="13970">
              <a:lnSpc>
                <a:spcPts val="2580"/>
              </a:lnSpc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Differences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97041" y="2619501"/>
            <a:ext cx="1780539" cy="1242695"/>
            <a:chOff x="5797041" y="2619501"/>
            <a:chExt cx="1780539" cy="1242695"/>
          </a:xfrm>
        </p:grpSpPr>
        <p:sp>
          <p:nvSpPr>
            <p:cNvPr id="34" name="object 34"/>
            <p:cNvSpPr/>
            <p:nvPr/>
          </p:nvSpPr>
          <p:spPr>
            <a:xfrm>
              <a:off x="5807201" y="2629661"/>
              <a:ext cx="195580" cy="734060"/>
            </a:xfrm>
            <a:custGeom>
              <a:avLst/>
              <a:gdLst/>
              <a:ahLst/>
              <a:cxnLst/>
              <a:rect l="l" t="t" r="r" b="b"/>
              <a:pathLst>
                <a:path w="195579" h="734060">
                  <a:moveTo>
                    <a:pt x="0" y="0"/>
                  </a:moveTo>
                  <a:lnTo>
                    <a:pt x="0" y="733678"/>
                  </a:lnTo>
                  <a:lnTo>
                    <a:pt x="195580" y="73367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2273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1467357" y="0"/>
                  </a:moveTo>
                  <a:lnTo>
                    <a:pt x="97789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89"/>
                  </a:lnTo>
                  <a:lnTo>
                    <a:pt x="0" y="880618"/>
                  </a:lnTo>
                  <a:lnTo>
                    <a:pt x="7689" y="918668"/>
                  </a:lnTo>
                  <a:lnTo>
                    <a:pt x="28654" y="949753"/>
                  </a:lnTo>
                  <a:lnTo>
                    <a:pt x="59739" y="970718"/>
                  </a:lnTo>
                  <a:lnTo>
                    <a:pt x="97789" y="978408"/>
                  </a:lnTo>
                  <a:lnTo>
                    <a:pt x="1467357" y="978408"/>
                  </a:lnTo>
                  <a:lnTo>
                    <a:pt x="1505408" y="970718"/>
                  </a:lnTo>
                  <a:lnTo>
                    <a:pt x="1536493" y="949753"/>
                  </a:lnTo>
                  <a:lnTo>
                    <a:pt x="1557458" y="918668"/>
                  </a:lnTo>
                  <a:lnTo>
                    <a:pt x="1565148" y="880618"/>
                  </a:lnTo>
                  <a:lnTo>
                    <a:pt x="1565148" y="97789"/>
                  </a:lnTo>
                  <a:lnTo>
                    <a:pt x="1557458" y="59739"/>
                  </a:lnTo>
                  <a:lnTo>
                    <a:pt x="1536493" y="28654"/>
                  </a:lnTo>
                  <a:lnTo>
                    <a:pt x="1505408" y="7689"/>
                  </a:lnTo>
                  <a:lnTo>
                    <a:pt x="14673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02273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89" y="0"/>
                  </a:lnTo>
                  <a:lnTo>
                    <a:pt x="1467357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7" y="978408"/>
                  </a:lnTo>
                  <a:lnTo>
                    <a:pt x="97789" y="978408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9A4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058027" y="2976498"/>
            <a:ext cx="1452245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ct val="87200"/>
              </a:lnSpc>
              <a:spcBef>
                <a:spcPts val="295"/>
              </a:spcBef>
            </a:pPr>
            <a:r>
              <a:rPr sz="1400" spc="-10" dirty="0">
                <a:latin typeface="Trebuchet MS"/>
                <a:cs typeface="Trebuchet MS"/>
              </a:rPr>
              <a:t>Understanding </a:t>
            </a:r>
            <a:r>
              <a:rPr sz="1400" spc="-5" dirty="0">
                <a:latin typeface="Trebuchet MS"/>
                <a:cs typeface="Trebuchet MS"/>
              </a:rPr>
              <a:t> customs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and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values </a:t>
            </a:r>
            <a:r>
              <a:rPr sz="1400" spc="-37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that </a:t>
            </a:r>
            <a:r>
              <a:rPr sz="1400" spc="-10" dirty="0">
                <a:latin typeface="Trebuchet MS"/>
                <a:cs typeface="Trebuchet MS"/>
              </a:rPr>
              <a:t>can</a:t>
            </a:r>
            <a:r>
              <a:rPr sz="1400" spc="-5" dirty="0">
                <a:latin typeface="Trebuchet MS"/>
                <a:cs typeface="Trebuchet MS"/>
              </a:rPr>
              <a:t> lead </a:t>
            </a:r>
            <a:r>
              <a:rPr sz="1400" spc="-10" dirty="0">
                <a:latin typeface="Trebuchet MS"/>
                <a:cs typeface="Trebuchet MS"/>
              </a:rPr>
              <a:t>to </a:t>
            </a:r>
            <a:r>
              <a:rPr sz="1400" spc="-5" dirty="0">
                <a:latin typeface="Trebuchet MS"/>
                <a:cs typeface="Trebuchet MS"/>
              </a:rPr>
              <a:t> tension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97041" y="2619501"/>
            <a:ext cx="1780539" cy="2466340"/>
            <a:chOff x="5797041" y="2619501"/>
            <a:chExt cx="1780539" cy="2466340"/>
          </a:xfrm>
        </p:grpSpPr>
        <p:sp>
          <p:nvSpPr>
            <p:cNvPr id="39" name="object 39"/>
            <p:cNvSpPr/>
            <p:nvPr/>
          </p:nvSpPr>
          <p:spPr>
            <a:xfrm>
              <a:off x="5807201" y="2629661"/>
              <a:ext cx="195580" cy="1956435"/>
            </a:xfrm>
            <a:custGeom>
              <a:avLst/>
              <a:gdLst/>
              <a:ahLst/>
              <a:cxnLst/>
              <a:rect l="l" t="t" r="r" b="b"/>
              <a:pathLst>
                <a:path w="195579" h="1956435">
                  <a:moveTo>
                    <a:pt x="0" y="0"/>
                  </a:moveTo>
                  <a:lnTo>
                    <a:pt x="0" y="1956308"/>
                  </a:lnTo>
                  <a:lnTo>
                    <a:pt x="195580" y="195630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02273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1467357" y="0"/>
                  </a:moveTo>
                  <a:lnTo>
                    <a:pt x="97789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89"/>
                  </a:lnTo>
                  <a:lnTo>
                    <a:pt x="0" y="880618"/>
                  </a:lnTo>
                  <a:lnTo>
                    <a:pt x="7689" y="918668"/>
                  </a:lnTo>
                  <a:lnTo>
                    <a:pt x="28654" y="949753"/>
                  </a:lnTo>
                  <a:lnTo>
                    <a:pt x="59739" y="970718"/>
                  </a:lnTo>
                  <a:lnTo>
                    <a:pt x="97789" y="978407"/>
                  </a:lnTo>
                  <a:lnTo>
                    <a:pt x="1467357" y="978407"/>
                  </a:lnTo>
                  <a:lnTo>
                    <a:pt x="1505408" y="970718"/>
                  </a:lnTo>
                  <a:lnTo>
                    <a:pt x="1536493" y="949753"/>
                  </a:lnTo>
                  <a:lnTo>
                    <a:pt x="1557458" y="918668"/>
                  </a:lnTo>
                  <a:lnTo>
                    <a:pt x="1565148" y="880618"/>
                  </a:lnTo>
                  <a:lnTo>
                    <a:pt x="1565148" y="97789"/>
                  </a:lnTo>
                  <a:lnTo>
                    <a:pt x="1557458" y="59739"/>
                  </a:lnTo>
                  <a:lnTo>
                    <a:pt x="1536493" y="28654"/>
                  </a:lnTo>
                  <a:lnTo>
                    <a:pt x="1505408" y="7689"/>
                  </a:lnTo>
                  <a:lnTo>
                    <a:pt x="14673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02273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89" y="0"/>
                  </a:lnTo>
                  <a:lnTo>
                    <a:pt x="1467357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7" y="978407"/>
                  </a:lnTo>
                  <a:lnTo>
                    <a:pt x="97789" y="978407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BA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14668" y="4143021"/>
            <a:ext cx="1452880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7200"/>
              </a:lnSpc>
              <a:spcBef>
                <a:spcPts val="295"/>
              </a:spcBef>
            </a:pPr>
            <a:r>
              <a:rPr sz="1400" spc="-15" dirty="0">
                <a:latin typeface="Trebuchet MS"/>
                <a:cs typeface="Trebuchet MS"/>
              </a:rPr>
              <a:t>Knowing </a:t>
            </a:r>
            <a:r>
              <a:rPr sz="1400" spc="-5" dirty="0">
                <a:latin typeface="Trebuchet MS"/>
                <a:cs typeface="Trebuchet MS"/>
              </a:rPr>
              <a:t>yourself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and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your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own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cultural 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perspectives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797930" y="2617918"/>
            <a:ext cx="1780539" cy="3688079"/>
            <a:chOff x="5797296" y="2619755"/>
            <a:chExt cx="1780539" cy="3688079"/>
          </a:xfrm>
        </p:grpSpPr>
        <p:sp>
          <p:nvSpPr>
            <p:cNvPr id="44" name="object 44"/>
            <p:cNvSpPr/>
            <p:nvPr/>
          </p:nvSpPr>
          <p:spPr>
            <a:xfrm>
              <a:off x="5807202" y="2629661"/>
              <a:ext cx="195580" cy="3179445"/>
            </a:xfrm>
            <a:custGeom>
              <a:avLst/>
              <a:gdLst/>
              <a:ahLst/>
              <a:cxnLst/>
              <a:rect l="l" t="t" r="r" b="b"/>
              <a:pathLst>
                <a:path w="195579" h="3179445">
                  <a:moveTo>
                    <a:pt x="0" y="0"/>
                  </a:moveTo>
                  <a:lnTo>
                    <a:pt x="0" y="3179076"/>
                  </a:lnTo>
                  <a:lnTo>
                    <a:pt x="195580" y="3179076"/>
                  </a:lnTo>
                </a:path>
              </a:pathLst>
            </a:custGeom>
            <a:ln w="19811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02274" y="5319522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1467357" y="0"/>
                  </a:moveTo>
                  <a:lnTo>
                    <a:pt x="97789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89"/>
                  </a:lnTo>
                  <a:lnTo>
                    <a:pt x="0" y="880567"/>
                  </a:lnTo>
                  <a:lnTo>
                    <a:pt x="7689" y="918652"/>
                  </a:lnTo>
                  <a:lnTo>
                    <a:pt x="28654" y="949752"/>
                  </a:lnTo>
                  <a:lnTo>
                    <a:pt x="59739" y="970719"/>
                  </a:lnTo>
                  <a:lnTo>
                    <a:pt x="97789" y="978407"/>
                  </a:lnTo>
                  <a:lnTo>
                    <a:pt x="1467357" y="978407"/>
                  </a:lnTo>
                  <a:lnTo>
                    <a:pt x="1505408" y="970719"/>
                  </a:lnTo>
                  <a:lnTo>
                    <a:pt x="1536493" y="949752"/>
                  </a:lnTo>
                  <a:lnTo>
                    <a:pt x="1557458" y="918652"/>
                  </a:lnTo>
                  <a:lnTo>
                    <a:pt x="1565148" y="880567"/>
                  </a:lnTo>
                  <a:lnTo>
                    <a:pt x="1565148" y="97789"/>
                  </a:lnTo>
                  <a:lnTo>
                    <a:pt x="1557458" y="59739"/>
                  </a:lnTo>
                  <a:lnTo>
                    <a:pt x="1536493" y="28654"/>
                  </a:lnTo>
                  <a:lnTo>
                    <a:pt x="1505408" y="7689"/>
                  </a:lnTo>
                  <a:lnTo>
                    <a:pt x="14673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02274" y="5319522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89" y="0"/>
                  </a:lnTo>
                  <a:lnTo>
                    <a:pt x="1467357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567"/>
                  </a:lnTo>
                  <a:lnTo>
                    <a:pt x="1557458" y="918652"/>
                  </a:lnTo>
                  <a:lnTo>
                    <a:pt x="1536493" y="949752"/>
                  </a:lnTo>
                  <a:lnTo>
                    <a:pt x="1505408" y="970719"/>
                  </a:lnTo>
                  <a:lnTo>
                    <a:pt x="1467357" y="978407"/>
                  </a:lnTo>
                  <a:lnTo>
                    <a:pt x="97789" y="978407"/>
                  </a:lnTo>
                  <a:lnTo>
                    <a:pt x="59739" y="970719"/>
                  </a:lnTo>
                  <a:lnTo>
                    <a:pt x="28654" y="949752"/>
                  </a:lnTo>
                  <a:lnTo>
                    <a:pt x="7689" y="918652"/>
                  </a:lnTo>
                  <a:lnTo>
                    <a:pt x="0" y="880567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3DA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176898" y="5422493"/>
            <a:ext cx="1215390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1905" algn="ctr">
              <a:lnSpc>
                <a:spcPct val="87200"/>
              </a:lnSpc>
              <a:spcBef>
                <a:spcPts val="295"/>
              </a:spcBef>
            </a:pPr>
            <a:r>
              <a:rPr sz="1400" spc="-5" dirty="0">
                <a:latin typeface="Trebuchet MS"/>
                <a:cs typeface="Trebuchet MS"/>
              </a:rPr>
              <a:t>Learning </a:t>
            </a:r>
            <a:r>
              <a:rPr sz="1400" spc="-10" dirty="0">
                <a:latin typeface="Trebuchet MS"/>
                <a:cs typeface="Trebuchet MS"/>
              </a:rPr>
              <a:t>about </a:t>
            </a:r>
            <a:r>
              <a:rPr sz="1400" spc="-5" dirty="0">
                <a:latin typeface="Trebuchet MS"/>
                <a:cs typeface="Trebuchet MS"/>
              </a:rPr>
              <a:t> others and </a:t>
            </a:r>
            <a:r>
              <a:rPr sz="1400" spc="-10" dirty="0">
                <a:latin typeface="Trebuchet MS"/>
                <a:cs typeface="Trebuchet MS"/>
              </a:rPr>
              <a:t>their </a:t>
            </a:r>
            <a:r>
              <a:rPr sz="1400" spc="-3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cultural 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perspectives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046466" y="1641094"/>
            <a:ext cx="1976120" cy="998855"/>
            <a:chOff x="8046466" y="1641094"/>
            <a:chExt cx="1976120" cy="998855"/>
          </a:xfrm>
        </p:grpSpPr>
        <p:sp>
          <p:nvSpPr>
            <p:cNvPr id="49" name="object 49"/>
            <p:cNvSpPr/>
            <p:nvPr/>
          </p:nvSpPr>
          <p:spPr>
            <a:xfrm>
              <a:off x="8056626" y="1651254"/>
              <a:ext cx="1955800" cy="978535"/>
            </a:xfrm>
            <a:custGeom>
              <a:avLst/>
              <a:gdLst/>
              <a:ahLst/>
              <a:cxnLst/>
              <a:rect l="l" t="t" r="r" b="b"/>
              <a:pathLst>
                <a:path w="1955800" h="978535">
                  <a:moveTo>
                    <a:pt x="1857502" y="0"/>
                  </a:moveTo>
                  <a:lnTo>
                    <a:pt x="97790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90"/>
                  </a:lnTo>
                  <a:lnTo>
                    <a:pt x="0" y="880618"/>
                  </a:lnTo>
                  <a:lnTo>
                    <a:pt x="7689" y="918668"/>
                  </a:lnTo>
                  <a:lnTo>
                    <a:pt x="28654" y="949753"/>
                  </a:lnTo>
                  <a:lnTo>
                    <a:pt x="59739" y="970718"/>
                  </a:lnTo>
                  <a:lnTo>
                    <a:pt x="97790" y="978408"/>
                  </a:lnTo>
                  <a:lnTo>
                    <a:pt x="1857502" y="978408"/>
                  </a:lnTo>
                  <a:lnTo>
                    <a:pt x="1895552" y="970718"/>
                  </a:lnTo>
                  <a:lnTo>
                    <a:pt x="1926637" y="949753"/>
                  </a:lnTo>
                  <a:lnTo>
                    <a:pt x="1947602" y="918668"/>
                  </a:lnTo>
                  <a:lnTo>
                    <a:pt x="1955292" y="880618"/>
                  </a:lnTo>
                  <a:lnTo>
                    <a:pt x="1955292" y="97790"/>
                  </a:lnTo>
                  <a:lnTo>
                    <a:pt x="1947602" y="59739"/>
                  </a:lnTo>
                  <a:lnTo>
                    <a:pt x="1926637" y="28654"/>
                  </a:lnTo>
                  <a:lnTo>
                    <a:pt x="1895552" y="7689"/>
                  </a:lnTo>
                  <a:lnTo>
                    <a:pt x="1857502" y="0"/>
                  </a:lnTo>
                  <a:close/>
                </a:path>
              </a:pathLst>
            </a:custGeom>
            <a:solidFill>
              <a:srgbClr val="42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56626" y="1651254"/>
              <a:ext cx="1955800" cy="978535"/>
            </a:xfrm>
            <a:custGeom>
              <a:avLst/>
              <a:gdLst/>
              <a:ahLst/>
              <a:cxnLst/>
              <a:rect l="l" t="t" r="r" b="b"/>
              <a:pathLst>
                <a:path w="1955800" h="978535">
                  <a:moveTo>
                    <a:pt x="0" y="97790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90" y="0"/>
                  </a:lnTo>
                  <a:lnTo>
                    <a:pt x="1857502" y="0"/>
                  </a:lnTo>
                  <a:lnTo>
                    <a:pt x="1895552" y="7689"/>
                  </a:lnTo>
                  <a:lnTo>
                    <a:pt x="1926637" y="28654"/>
                  </a:lnTo>
                  <a:lnTo>
                    <a:pt x="1947602" y="59739"/>
                  </a:lnTo>
                  <a:lnTo>
                    <a:pt x="1955292" y="97790"/>
                  </a:lnTo>
                  <a:lnTo>
                    <a:pt x="1955292" y="880618"/>
                  </a:lnTo>
                  <a:lnTo>
                    <a:pt x="1947602" y="918668"/>
                  </a:lnTo>
                  <a:lnTo>
                    <a:pt x="1926637" y="949753"/>
                  </a:lnTo>
                  <a:lnTo>
                    <a:pt x="1895552" y="970718"/>
                  </a:lnTo>
                  <a:lnTo>
                    <a:pt x="1857502" y="978408"/>
                  </a:lnTo>
                  <a:lnTo>
                    <a:pt x="97790" y="978408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9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299195" y="1770075"/>
            <a:ext cx="147193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Engage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300">
              <a:latin typeface="Trebuchet MS"/>
              <a:cs typeface="Trebuchet MS"/>
            </a:endParaRPr>
          </a:p>
          <a:p>
            <a:pPr marL="96520">
              <a:lnSpc>
                <a:spcPts val="2580"/>
              </a:lnSpc>
            </a:pP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Individual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241538" y="2619501"/>
            <a:ext cx="1780539" cy="1242695"/>
            <a:chOff x="8241538" y="2619501"/>
            <a:chExt cx="1780539" cy="1242695"/>
          </a:xfrm>
        </p:grpSpPr>
        <p:sp>
          <p:nvSpPr>
            <p:cNvPr id="53" name="object 53"/>
            <p:cNvSpPr/>
            <p:nvPr/>
          </p:nvSpPr>
          <p:spPr>
            <a:xfrm>
              <a:off x="8251698" y="2629661"/>
              <a:ext cx="195580" cy="734060"/>
            </a:xfrm>
            <a:custGeom>
              <a:avLst/>
              <a:gdLst/>
              <a:ahLst/>
              <a:cxnLst/>
              <a:rect l="l" t="t" r="r" b="b"/>
              <a:pathLst>
                <a:path w="195579" h="734060">
                  <a:moveTo>
                    <a:pt x="0" y="0"/>
                  </a:moveTo>
                  <a:lnTo>
                    <a:pt x="0" y="733678"/>
                  </a:lnTo>
                  <a:lnTo>
                    <a:pt x="195579" y="73367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46770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1467357" y="0"/>
                  </a:moveTo>
                  <a:lnTo>
                    <a:pt x="97789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89"/>
                  </a:lnTo>
                  <a:lnTo>
                    <a:pt x="0" y="880618"/>
                  </a:lnTo>
                  <a:lnTo>
                    <a:pt x="7689" y="918668"/>
                  </a:lnTo>
                  <a:lnTo>
                    <a:pt x="28654" y="949753"/>
                  </a:lnTo>
                  <a:lnTo>
                    <a:pt x="59739" y="970718"/>
                  </a:lnTo>
                  <a:lnTo>
                    <a:pt x="97789" y="978408"/>
                  </a:lnTo>
                  <a:lnTo>
                    <a:pt x="1467357" y="978408"/>
                  </a:lnTo>
                  <a:lnTo>
                    <a:pt x="1505408" y="970718"/>
                  </a:lnTo>
                  <a:lnTo>
                    <a:pt x="1536493" y="949753"/>
                  </a:lnTo>
                  <a:lnTo>
                    <a:pt x="1557458" y="918668"/>
                  </a:lnTo>
                  <a:lnTo>
                    <a:pt x="1565148" y="880618"/>
                  </a:lnTo>
                  <a:lnTo>
                    <a:pt x="1565148" y="97789"/>
                  </a:lnTo>
                  <a:lnTo>
                    <a:pt x="1557458" y="59739"/>
                  </a:lnTo>
                  <a:lnTo>
                    <a:pt x="1536493" y="28654"/>
                  </a:lnTo>
                  <a:lnTo>
                    <a:pt x="1505408" y="7689"/>
                  </a:lnTo>
                  <a:lnTo>
                    <a:pt x="14673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46770" y="2873501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89" y="0"/>
                  </a:lnTo>
                  <a:lnTo>
                    <a:pt x="1467357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7" y="978408"/>
                  </a:lnTo>
                  <a:lnTo>
                    <a:pt x="97789" y="978408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40AC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528938" y="2976498"/>
            <a:ext cx="1483107" cy="7875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ct val="87200"/>
              </a:lnSpc>
              <a:spcBef>
                <a:spcPts val="295"/>
              </a:spcBef>
            </a:pPr>
            <a:r>
              <a:rPr sz="1400" spc="-15" dirty="0">
                <a:latin typeface="Trebuchet MS"/>
                <a:cs typeface="Trebuchet MS"/>
              </a:rPr>
              <a:t>Working</a:t>
            </a:r>
            <a:r>
              <a:rPr sz="1400" spc="-5" dirty="0">
                <a:latin typeface="Trebuchet MS"/>
                <a:cs typeface="Trebuchet MS"/>
              </a:rPr>
              <a:t> with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people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with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different cultural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perspectives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241792" y="2619755"/>
            <a:ext cx="1780539" cy="2466340"/>
            <a:chOff x="8241792" y="2619755"/>
            <a:chExt cx="1780539" cy="2466340"/>
          </a:xfrm>
        </p:grpSpPr>
        <p:sp>
          <p:nvSpPr>
            <p:cNvPr id="58" name="object 58"/>
            <p:cNvSpPr/>
            <p:nvPr/>
          </p:nvSpPr>
          <p:spPr>
            <a:xfrm>
              <a:off x="8251698" y="2629661"/>
              <a:ext cx="195580" cy="1956435"/>
            </a:xfrm>
            <a:custGeom>
              <a:avLst/>
              <a:gdLst/>
              <a:ahLst/>
              <a:cxnLst/>
              <a:rect l="l" t="t" r="r" b="b"/>
              <a:pathLst>
                <a:path w="195579" h="1956435">
                  <a:moveTo>
                    <a:pt x="0" y="0"/>
                  </a:moveTo>
                  <a:lnTo>
                    <a:pt x="0" y="1956308"/>
                  </a:lnTo>
                  <a:lnTo>
                    <a:pt x="195579" y="1956308"/>
                  </a:lnTo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6770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1467357" y="0"/>
                  </a:moveTo>
                  <a:lnTo>
                    <a:pt x="97789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89"/>
                  </a:lnTo>
                  <a:lnTo>
                    <a:pt x="0" y="880618"/>
                  </a:lnTo>
                  <a:lnTo>
                    <a:pt x="7689" y="918668"/>
                  </a:lnTo>
                  <a:lnTo>
                    <a:pt x="28654" y="949753"/>
                  </a:lnTo>
                  <a:lnTo>
                    <a:pt x="59739" y="970718"/>
                  </a:lnTo>
                  <a:lnTo>
                    <a:pt x="97789" y="978407"/>
                  </a:lnTo>
                  <a:lnTo>
                    <a:pt x="1467357" y="978407"/>
                  </a:lnTo>
                  <a:lnTo>
                    <a:pt x="1505408" y="970718"/>
                  </a:lnTo>
                  <a:lnTo>
                    <a:pt x="1536493" y="949753"/>
                  </a:lnTo>
                  <a:lnTo>
                    <a:pt x="1557458" y="918668"/>
                  </a:lnTo>
                  <a:lnTo>
                    <a:pt x="1565148" y="880618"/>
                  </a:lnTo>
                  <a:lnTo>
                    <a:pt x="1565148" y="97789"/>
                  </a:lnTo>
                  <a:lnTo>
                    <a:pt x="1557458" y="59739"/>
                  </a:lnTo>
                  <a:lnTo>
                    <a:pt x="1536493" y="28654"/>
                  </a:lnTo>
                  <a:lnTo>
                    <a:pt x="1505408" y="7689"/>
                  </a:lnTo>
                  <a:lnTo>
                    <a:pt x="14673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46770" y="4097273"/>
              <a:ext cx="1565275" cy="978535"/>
            </a:xfrm>
            <a:custGeom>
              <a:avLst/>
              <a:gdLst/>
              <a:ahLst/>
              <a:cxnLst/>
              <a:rect l="l" t="t" r="r" b="b"/>
              <a:pathLst>
                <a:path w="1565275" h="978535">
                  <a:moveTo>
                    <a:pt x="0" y="97789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89" y="0"/>
                  </a:lnTo>
                  <a:lnTo>
                    <a:pt x="1467357" y="0"/>
                  </a:lnTo>
                  <a:lnTo>
                    <a:pt x="1505408" y="7689"/>
                  </a:lnTo>
                  <a:lnTo>
                    <a:pt x="1536493" y="28654"/>
                  </a:lnTo>
                  <a:lnTo>
                    <a:pt x="1557458" y="59739"/>
                  </a:lnTo>
                  <a:lnTo>
                    <a:pt x="1565148" y="97789"/>
                  </a:lnTo>
                  <a:lnTo>
                    <a:pt x="1565148" y="880618"/>
                  </a:lnTo>
                  <a:lnTo>
                    <a:pt x="1557458" y="918668"/>
                  </a:lnTo>
                  <a:lnTo>
                    <a:pt x="1536493" y="949753"/>
                  </a:lnTo>
                  <a:lnTo>
                    <a:pt x="1505408" y="970718"/>
                  </a:lnTo>
                  <a:lnTo>
                    <a:pt x="1467357" y="978407"/>
                  </a:lnTo>
                  <a:lnTo>
                    <a:pt x="97789" y="978407"/>
                  </a:lnTo>
                  <a:lnTo>
                    <a:pt x="59739" y="970718"/>
                  </a:lnTo>
                  <a:lnTo>
                    <a:pt x="28654" y="949753"/>
                  </a:lnTo>
                  <a:lnTo>
                    <a:pt x="7689" y="918668"/>
                  </a:lnTo>
                  <a:lnTo>
                    <a:pt x="0" y="880618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547861" y="4285869"/>
            <a:ext cx="1362075" cy="60010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905" algn="ctr">
              <a:lnSpc>
                <a:spcPct val="87300"/>
              </a:lnSpc>
              <a:spcBef>
                <a:spcPts val="295"/>
              </a:spcBef>
            </a:pPr>
            <a:r>
              <a:rPr sz="1400" spc="-10" dirty="0">
                <a:latin typeface="Trebuchet MS"/>
                <a:cs typeface="Trebuchet MS"/>
              </a:rPr>
              <a:t>Negotiating 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differences across </a:t>
            </a:r>
            <a:r>
              <a:rPr sz="1400" spc="-3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cultures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64" name="object 15">
            <a:extLst>
              <a:ext uri="{FF2B5EF4-FFF2-40B4-BE49-F238E27FC236}">
                <a16:creationId xmlns:a16="http://schemas.microsoft.com/office/drawing/2014/main" id="{001DC78E-AB57-45B2-A486-EF747C168D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B86ECA1-28CE-476D-81BF-905DCDF275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object 16">
            <a:extLst>
              <a:ext uri="{FF2B5EF4-FFF2-40B4-BE49-F238E27FC236}">
                <a16:creationId xmlns:a16="http://schemas.microsoft.com/office/drawing/2014/main" id="{D629990E-87FC-4FEA-AE50-9843C4C8870D}"/>
              </a:ext>
            </a:extLst>
          </p:cNvPr>
          <p:cNvSpPr txBox="1"/>
          <p:nvPr/>
        </p:nvSpPr>
        <p:spPr>
          <a:xfrm>
            <a:off x="9085833" y="6147883"/>
            <a:ext cx="4391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20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83318"/>
            <a:ext cx="74803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Caring</a:t>
            </a:r>
            <a:r>
              <a:rPr spc="-3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LGBTQ+</a:t>
            </a:r>
            <a:r>
              <a:rPr spc="-35" dirty="0"/>
              <a:t> </a:t>
            </a:r>
            <a:r>
              <a:rPr spc="-5" dirty="0"/>
              <a:t>Communities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526" y="1125147"/>
            <a:ext cx="9829800" cy="540789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722630" indent="-274320">
              <a:spcBef>
                <a:spcPts val="530"/>
              </a:spcBef>
              <a:buClr>
                <a:srgbClr val="0A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>
                <a:latin typeface="Arial"/>
                <a:cs typeface="Arial"/>
              </a:rPr>
              <a:t>LGBTQ+-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people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who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</a:t>
            </a:r>
            <a:r>
              <a:rPr spc="-5" dirty="0">
                <a:latin typeface="Arial"/>
                <a:cs typeface="Arial"/>
              </a:rPr>
              <a:t> identify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lesbian,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45" dirty="0">
                <a:latin typeface="Arial"/>
                <a:cs typeface="Arial"/>
              </a:rPr>
              <a:t>gay,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bisexual,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transgender,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queer,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dirty="0">
                <a:latin typeface="Arial"/>
                <a:cs typeface="Arial"/>
              </a:rPr>
              <a:t> may</a:t>
            </a:r>
            <a:r>
              <a:rPr spc="-5" dirty="0">
                <a:latin typeface="Arial"/>
                <a:cs typeface="Arial"/>
              </a:rPr>
              <a:t> not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identify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 heterosexual. </a:t>
            </a:r>
            <a:r>
              <a:rPr dirty="0">
                <a:latin typeface="Arial"/>
                <a:cs typeface="Arial"/>
              </a:rPr>
              <a:t>The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“+”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denotation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 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everything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gender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sexuality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spectrum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that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words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not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yet 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describe.</a:t>
            </a:r>
            <a:endParaRPr lang="en-US" spc="-5" dirty="0">
              <a:latin typeface="Arial"/>
              <a:cs typeface="Arial"/>
            </a:endParaRPr>
          </a:p>
          <a:p>
            <a:pPr marL="286385" marR="722630" indent="-274320">
              <a:spcBef>
                <a:spcPts val="530"/>
              </a:spcBef>
              <a:buClr>
                <a:srgbClr val="0A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>
              <a:buClr>
                <a:srgbClr val="0A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en-US" spc="-1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atients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have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diverse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sexual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orientations</a:t>
            </a:r>
            <a:endParaRPr dirty="0">
              <a:latin typeface="Arial"/>
              <a:cs typeface="Arial"/>
            </a:endParaRPr>
          </a:p>
          <a:p>
            <a:pPr marL="652780" marR="1010919" lvl="1" indent="-247650">
              <a:spcBef>
                <a:spcPts val="430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pc="-5" dirty="0">
                <a:latin typeface="Arial"/>
                <a:cs typeface="Arial"/>
              </a:rPr>
              <a:t>Identify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own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LGBTQ+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perceptions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biases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 </a:t>
            </a:r>
            <a:r>
              <a:rPr dirty="0">
                <a:latin typeface="Arial"/>
                <a:cs typeface="Arial"/>
              </a:rPr>
              <a:t>first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step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providing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best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quality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care.</a:t>
            </a:r>
            <a:endParaRPr dirty="0">
              <a:latin typeface="Arial"/>
              <a:cs typeface="Arial"/>
            </a:endParaRPr>
          </a:p>
          <a:p>
            <a:pPr marL="652780" marR="516890" lvl="1" indent="-247650">
              <a:spcBef>
                <a:spcPts val="434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pc="-5" dirty="0">
                <a:latin typeface="Arial"/>
                <a:cs typeface="Arial"/>
              </a:rPr>
              <a:t>Many</a:t>
            </a:r>
            <a:r>
              <a:rPr dirty="0">
                <a:latin typeface="Arial"/>
                <a:cs typeface="Arial"/>
              </a:rPr>
              <a:t> LGBTQ+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people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do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disclose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their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sexual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orientation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gender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identity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because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don’t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feel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comfortable</a:t>
            </a:r>
            <a:r>
              <a:rPr lang="en-US"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 they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fear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receiving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substandard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care.</a:t>
            </a:r>
            <a:endParaRPr lang="en-US" spc="-5" dirty="0">
              <a:latin typeface="Arial"/>
              <a:cs typeface="Arial"/>
            </a:endParaRPr>
          </a:p>
          <a:p>
            <a:pPr marL="652780" marR="516890" lvl="1" indent="-247650">
              <a:spcBef>
                <a:spcPts val="434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269875" indent="-274320">
              <a:spcBef>
                <a:spcPts val="434"/>
              </a:spcBef>
              <a:buClr>
                <a:srgbClr val="0A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en-US" spc="-1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atients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have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diverse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gender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identities,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which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</a:t>
            </a:r>
            <a:r>
              <a:rPr spc="-5" dirty="0">
                <a:latin typeface="Arial"/>
                <a:cs typeface="Arial"/>
              </a:rPr>
              <a:t> include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but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are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not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limited</a:t>
            </a:r>
            <a:r>
              <a:rPr dirty="0">
                <a:latin typeface="Arial"/>
                <a:cs typeface="Arial"/>
              </a:rPr>
              <a:t> to:</a:t>
            </a:r>
          </a:p>
          <a:p>
            <a:pPr marL="652780" lvl="1" indent="-247650"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b="1" spc="-10" dirty="0">
                <a:latin typeface="Arial"/>
                <a:cs typeface="Arial"/>
              </a:rPr>
              <a:t>Cisgender-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person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whose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gender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identity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matches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sex </a:t>
            </a:r>
            <a:r>
              <a:rPr spc="-5" dirty="0">
                <a:latin typeface="Arial"/>
                <a:cs typeface="Arial"/>
              </a:rPr>
              <a:t>they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were</a:t>
            </a:r>
            <a:endParaRPr dirty="0">
              <a:latin typeface="Arial"/>
              <a:cs typeface="Arial"/>
            </a:endParaRPr>
          </a:p>
          <a:p>
            <a:pPr marL="652780"/>
            <a:r>
              <a:rPr spc="-5" dirty="0">
                <a:latin typeface="Arial"/>
                <a:cs typeface="Arial"/>
              </a:rPr>
              <a:t>assigned </a:t>
            </a:r>
            <a:r>
              <a:rPr dirty="0">
                <a:latin typeface="Arial"/>
                <a:cs typeface="Arial"/>
              </a:rPr>
              <a:t>at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birth.</a:t>
            </a:r>
            <a:endParaRPr dirty="0">
              <a:latin typeface="Arial"/>
              <a:cs typeface="Arial"/>
            </a:endParaRPr>
          </a:p>
          <a:p>
            <a:pPr marL="652780" marR="601980" lvl="1" indent="-247650">
              <a:spcBef>
                <a:spcPts val="434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b="1" spc="-10" dirty="0">
                <a:latin typeface="Arial"/>
                <a:cs typeface="Arial"/>
              </a:rPr>
              <a:t>Transgender-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wide-ranging </a:t>
            </a:r>
            <a:r>
              <a:rPr dirty="0">
                <a:latin typeface="Arial"/>
                <a:cs typeface="Arial"/>
              </a:rPr>
              <a:t>term for </a:t>
            </a:r>
            <a:r>
              <a:rPr spc="-10" dirty="0">
                <a:latin typeface="Arial"/>
                <a:cs typeface="Arial"/>
              </a:rPr>
              <a:t>people </a:t>
            </a:r>
            <a:r>
              <a:rPr spc="-15" dirty="0">
                <a:latin typeface="Arial"/>
                <a:cs typeface="Arial"/>
              </a:rPr>
              <a:t>whose </a:t>
            </a:r>
            <a:r>
              <a:rPr spc="-5" dirty="0">
                <a:latin typeface="Arial"/>
                <a:cs typeface="Arial"/>
              </a:rPr>
              <a:t>gender identity or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gender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expression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differs</a:t>
            </a:r>
            <a:r>
              <a:rPr dirty="0">
                <a:latin typeface="Arial"/>
                <a:cs typeface="Arial"/>
              </a:rPr>
              <a:t> from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biological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sex</a:t>
            </a:r>
            <a:r>
              <a:rPr spc="-5" dirty="0">
                <a:latin typeface="Arial"/>
                <a:cs typeface="Arial"/>
              </a:rPr>
              <a:t> they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were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assigned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at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birth</a:t>
            </a:r>
            <a:r>
              <a:rPr dirty="0">
                <a:latin typeface="Arial"/>
                <a:cs typeface="Arial"/>
              </a:rPr>
              <a:t> (it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important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 note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that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people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dirty="0">
                <a:latin typeface="Arial"/>
                <a:cs typeface="Arial"/>
              </a:rPr>
              <a:t> may </a:t>
            </a:r>
            <a:r>
              <a:rPr spc="-5" dirty="0">
                <a:latin typeface="Arial"/>
                <a:cs typeface="Arial"/>
              </a:rPr>
              <a:t>not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choose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alter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their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bodies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hormonally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and/or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surgically).</a:t>
            </a:r>
            <a:endParaRPr dirty="0">
              <a:latin typeface="Arial"/>
              <a:cs typeface="Arial"/>
            </a:endParaRPr>
          </a:p>
          <a:p>
            <a:pPr marL="652780" marR="433070" lvl="1" indent="-247650">
              <a:spcBef>
                <a:spcPts val="415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b="1" spc="-10" dirty="0">
                <a:latin typeface="Arial"/>
                <a:cs typeface="Arial"/>
              </a:rPr>
              <a:t>Non-binary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person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who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identifies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neither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male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female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sees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themselves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outside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gender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binary.</a:t>
            </a:r>
            <a:endParaRPr dirty="0">
              <a:latin typeface="Arial"/>
              <a:cs typeface="Arial"/>
            </a:endParaRPr>
          </a:p>
          <a:p>
            <a:pPr marL="5203190">
              <a:lnSpc>
                <a:spcPts val="1250"/>
              </a:lnSpc>
            </a:pP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Source:</a:t>
            </a:r>
            <a:r>
              <a:rPr sz="1400" i="1" spc="-5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Fenway</a:t>
            </a:r>
            <a:r>
              <a:rPr sz="1400" i="1" spc="-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Health,</a:t>
            </a:r>
            <a:r>
              <a:rPr sz="1400" i="1" spc="-3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New</a:t>
            </a:r>
            <a:r>
              <a:rPr sz="1400" i="1" spc="-4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6699"/>
                </a:solidFill>
                <a:latin typeface="Arial"/>
                <a:cs typeface="Arial"/>
              </a:rPr>
              <a:t>York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Times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B042C0C0-5EC9-47DF-8284-09CDA4F9F0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A2489-7DF9-4862-A94E-6800038D3C4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C0F3C80B-9ED6-48DC-AC5C-B11A3AE63823}"/>
              </a:ext>
            </a:extLst>
          </p:cNvPr>
          <p:cNvSpPr txBox="1"/>
          <p:nvPr/>
        </p:nvSpPr>
        <p:spPr>
          <a:xfrm>
            <a:off x="8839200" y="6400800"/>
            <a:ext cx="609600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21</a:t>
            </a:fld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96135"/>
            <a:ext cx="80638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spc="-30" dirty="0"/>
              <a:t>Tips </a:t>
            </a:r>
            <a:r>
              <a:rPr sz="3200" dirty="0"/>
              <a:t>for </a:t>
            </a:r>
            <a:r>
              <a:rPr sz="3200" spc="-10" dirty="0"/>
              <a:t>Working </a:t>
            </a:r>
            <a:r>
              <a:rPr sz="3200" dirty="0"/>
              <a:t>with </a:t>
            </a:r>
            <a:r>
              <a:rPr sz="3200" spc="-875" dirty="0"/>
              <a:t> </a:t>
            </a:r>
            <a:r>
              <a:rPr sz="3200" spc="-15" dirty="0"/>
              <a:t>Transgender</a:t>
            </a:r>
            <a:r>
              <a:rPr sz="3200" spc="-85" dirty="0"/>
              <a:t> </a:t>
            </a:r>
            <a:r>
              <a:rPr sz="3200" spc="-5" dirty="0"/>
              <a:t>patients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2250194"/>
            <a:ext cx="913456" cy="11788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3298" y="1219200"/>
            <a:ext cx="8631702" cy="521681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685" indent="-515620">
              <a:spcBef>
                <a:spcPts val="5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r>
              <a:rPr sz="2100" spc="-15" dirty="0">
                <a:latin typeface="Arial"/>
                <a:cs typeface="Arial"/>
              </a:rPr>
              <a:t>Treat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transgender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people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you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would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want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treated.</a:t>
            </a:r>
            <a:endParaRPr lang="en-US" sz="2100" dirty="0">
              <a:latin typeface="Arial"/>
              <a:cs typeface="Arial"/>
            </a:endParaRPr>
          </a:p>
          <a:p>
            <a:pPr marL="527685" indent="-515620">
              <a:spcBef>
                <a:spcPts val="5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endParaRPr sz="300" dirty="0">
              <a:latin typeface="Arial"/>
              <a:cs typeface="Arial"/>
            </a:endParaRPr>
          </a:p>
          <a:p>
            <a:pPr marL="527685" indent="-515620"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r>
              <a:rPr sz="2100" dirty="0">
                <a:latin typeface="Arial"/>
                <a:cs typeface="Arial"/>
              </a:rPr>
              <a:t>Always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refer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transgender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people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by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their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name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when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poss</a:t>
            </a:r>
            <a:r>
              <a:rPr lang="en-US" sz="2100" dirty="0">
                <a:latin typeface="Arial"/>
                <a:cs typeface="Arial"/>
              </a:rPr>
              <a:t>ible.</a:t>
            </a:r>
          </a:p>
          <a:p>
            <a:pPr marL="527685" indent="-515620"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endParaRPr sz="300" dirty="0">
              <a:latin typeface="Arial"/>
              <a:cs typeface="Arial"/>
            </a:endParaRPr>
          </a:p>
          <a:p>
            <a:pPr marL="527685" indent="-515620"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r>
              <a:rPr sz="2100" spc="-5" dirty="0">
                <a:latin typeface="Arial"/>
                <a:cs typeface="Arial"/>
              </a:rPr>
              <a:t>Don’t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assume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someone’s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gender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identity,</a:t>
            </a:r>
            <a:r>
              <a:rPr sz="2100" dirty="0">
                <a:latin typeface="Arial"/>
                <a:cs typeface="Arial"/>
              </a:rPr>
              <a:t> ask:</a:t>
            </a:r>
          </a:p>
          <a:p>
            <a:pPr marL="926465" lvl="1" indent="-513715">
              <a:spcBef>
                <a:spcPts val="480"/>
              </a:spcBef>
              <a:buClr>
                <a:srgbClr val="0E6EC5"/>
              </a:buClr>
              <a:buSzPct val="85000"/>
              <a:buFont typeface="Segoe UI Symbol"/>
              <a:buChar char="⚫"/>
              <a:tabLst>
                <a:tab pos="926465" algn="l"/>
                <a:tab pos="927100" algn="l"/>
              </a:tabLst>
            </a:pPr>
            <a:r>
              <a:rPr sz="2100" i="1" dirty="0">
                <a:latin typeface="Arial"/>
                <a:cs typeface="Arial"/>
              </a:rPr>
              <a:t>“Which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spc="-5" dirty="0">
                <a:latin typeface="Arial"/>
                <a:cs typeface="Arial"/>
              </a:rPr>
              <a:t>pronouns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do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you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use?”</a:t>
            </a:r>
            <a:endParaRPr sz="2100" dirty="0">
              <a:latin typeface="Arial"/>
              <a:cs typeface="Arial"/>
            </a:endParaRPr>
          </a:p>
          <a:p>
            <a:pPr marL="926465" lvl="1" indent="-513715">
              <a:spcBef>
                <a:spcPts val="480"/>
              </a:spcBef>
              <a:buClr>
                <a:srgbClr val="0E6EC5"/>
              </a:buClr>
              <a:buSzPct val="85000"/>
              <a:buFont typeface="Segoe UI Symbol"/>
              <a:buChar char="⚫"/>
              <a:tabLst>
                <a:tab pos="926465" algn="l"/>
                <a:tab pos="927100" algn="l"/>
              </a:tabLst>
            </a:pPr>
            <a:r>
              <a:rPr sz="2100" i="1" dirty="0">
                <a:latin typeface="Arial"/>
                <a:cs typeface="Arial"/>
              </a:rPr>
              <a:t>“Do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you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have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a chosen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5" dirty="0">
                <a:latin typeface="Arial"/>
                <a:cs typeface="Arial"/>
              </a:rPr>
              <a:t>name</a:t>
            </a:r>
            <a:r>
              <a:rPr sz="2100" i="1" dirty="0">
                <a:latin typeface="Arial"/>
                <a:cs typeface="Arial"/>
              </a:rPr>
              <a:t> I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should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spc="-5" dirty="0">
                <a:latin typeface="Arial"/>
                <a:cs typeface="Arial"/>
              </a:rPr>
              <a:t>use?”</a:t>
            </a:r>
            <a:endParaRPr lang="en-US" sz="2100" i="1" spc="-5" dirty="0">
              <a:latin typeface="Arial"/>
              <a:cs typeface="Arial"/>
            </a:endParaRPr>
          </a:p>
          <a:p>
            <a:pPr marL="926465" lvl="1" indent="-513715">
              <a:spcBef>
                <a:spcPts val="480"/>
              </a:spcBef>
              <a:buClr>
                <a:srgbClr val="0E6EC5"/>
              </a:buClr>
              <a:buSzPct val="85000"/>
              <a:buFont typeface="Segoe UI Symbol"/>
              <a:buChar char="⚫"/>
              <a:tabLst>
                <a:tab pos="926465" algn="l"/>
                <a:tab pos="927100" algn="l"/>
              </a:tabLst>
            </a:pPr>
            <a:endParaRPr sz="300" dirty="0">
              <a:latin typeface="Arial"/>
              <a:cs typeface="Arial"/>
            </a:endParaRPr>
          </a:p>
          <a:p>
            <a:pPr marL="527685" indent="-515620"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  <a:tab pos="528320" algn="l"/>
              </a:tabLst>
            </a:pPr>
            <a:r>
              <a:rPr sz="2100" dirty="0">
                <a:latin typeface="Arial"/>
                <a:cs typeface="Arial"/>
              </a:rPr>
              <a:t>Focus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excellent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customer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services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rather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than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indulging in</a:t>
            </a:r>
          </a:p>
          <a:p>
            <a:pPr marL="527685">
              <a:spcBef>
                <a:spcPts val="5"/>
              </a:spcBef>
            </a:pPr>
            <a:r>
              <a:rPr sz="2100" dirty="0">
                <a:latin typeface="Arial"/>
                <a:cs typeface="Arial"/>
              </a:rPr>
              <a:t>questions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out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curiosity.</a:t>
            </a:r>
            <a:endParaRPr sz="2100" dirty="0">
              <a:latin typeface="Arial"/>
              <a:cs typeface="Arial"/>
            </a:endParaRPr>
          </a:p>
          <a:p>
            <a:pPr marL="664845" marR="5080" lvl="1" indent="-287020">
              <a:spcBef>
                <a:spcPts val="439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64845" algn="l"/>
                <a:tab pos="665480" algn="l"/>
              </a:tabLst>
            </a:pPr>
            <a:r>
              <a:rPr sz="2100" spc="-5" dirty="0">
                <a:latin typeface="Arial"/>
                <a:cs typeface="Arial"/>
              </a:rPr>
              <a:t>Do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not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ask </a:t>
            </a:r>
            <a:r>
              <a:rPr sz="2100" spc="-10" dirty="0">
                <a:latin typeface="Arial"/>
                <a:cs typeface="Arial"/>
              </a:rPr>
              <a:t>about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5" dirty="0">
                <a:latin typeface="Arial"/>
                <a:cs typeface="Arial"/>
              </a:rPr>
              <a:t> transgender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person’s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genital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status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if it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is unrelated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484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providing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them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with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excellent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customer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service.</a:t>
            </a:r>
            <a:endParaRPr lang="en-US" sz="2100" spc="-5" dirty="0">
              <a:latin typeface="Arial"/>
              <a:cs typeface="Arial"/>
            </a:endParaRPr>
          </a:p>
          <a:p>
            <a:pPr marL="664845" marR="5080" lvl="1" indent="-287020">
              <a:spcBef>
                <a:spcPts val="439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664845" algn="l"/>
                <a:tab pos="665480" algn="l"/>
              </a:tabLst>
            </a:pPr>
            <a:endParaRPr sz="300" dirty="0">
              <a:latin typeface="Arial"/>
              <a:cs typeface="Arial"/>
            </a:endParaRPr>
          </a:p>
          <a:p>
            <a:pPr marL="527685" marR="273685" indent="-515620">
              <a:spcBef>
                <a:spcPts val="470"/>
              </a:spcBef>
              <a:buClr>
                <a:srgbClr val="0AD0D9"/>
              </a:buClr>
              <a:buSzPct val="95000"/>
              <a:buAutoNum type="arabicPeriod" startAt="5"/>
              <a:tabLst>
                <a:tab pos="527685" algn="l"/>
                <a:tab pos="528320" algn="l"/>
              </a:tabLst>
            </a:pPr>
            <a:r>
              <a:rPr sz="2100" dirty="0">
                <a:latin typeface="Arial"/>
                <a:cs typeface="Arial"/>
              </a:rPr>
              <a:t>Never disclose a </a:t>
            </a:r>
            <a:r>
              <a:rPr sz="2100" spc="-5" dirty="0">
                <a:latin typeface="Arial"/>
                <a:cs typeface="Arial"/>
              </a:rPr>
              <a:t>person’s </a:t>
            </a:r>
            <a:r>
              <a:rPr sz="2100" dirty="0">
                <a:latin typeface="Arial"/>
                <a:cs typeface="Arial"/>
              </a:rPr>
              <a:t>transgender </a:t>
            </a:r>
            <a:r>
              <a:rPr sz="2100" spc="-5" dirty="0">
                <a:latin typeface="Arial"/>
                <a:cs typeface="Arial"/>
              </a:rPr>
              <a:t>identity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anyone </a:t>
            </a:r>
            <a:r>
              <a:rPr sz="2100" dirty="0">
                <a:latin typeface="Arial"/>
                <a:cs typeface="Arial"/>
              </a:rPr>
              <a:t>who 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not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explicitly need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this </a:t>
            </a:r>
            <a:r>
              <a:rPr sz="2100" dirty="0">
                <a:latin typeface="Arial"/>
                <a:cs typeface="Arial"/>
              </a:rPr>
              <a:t>information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provide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excellent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care </a:t>
            </a:r>
            <a:r>
              <a:rPr sz="2100" spc="-5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service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patient.</a:t>
            </a:r>
            <a:endParaRPr lang="en-US" sz="2100" dirty="0">
              <a:latin typeface="Arial"/>
              <a:cs typeface="Arial"/>
            </a:endParaRPr>
          </a:p>
          <a:p>
            <a:pPr marL="12065" marR="273685">
              <a:spcBef>
                <a:spcPts val="470"/>
              </a:spcBef>
              <a:buClr>
                <a:srgbClr val="0AD0D9"/>
              </a:buClr>
              <a:buSzPct val="95000"/>
              <a:tabLst>
                <a:tab pos="527685" algn="l"/>
                <a:tab pos="528320" algn="l"/>
              </a:tabLst>
            </a:pPr>
            <a:r>
              <a:rPr lang="en-US" sz="2100" i="1" dirty="0">
                <a:solidFill>
                  <a:srgbClr val="006699"/>
                </a:solidFill>
                <a:latin typeface="Arial"/>
                <a:cs typeface="Arial"/>
              </a:rPr>
              <a:t>					</a:t>
            </a:r>
            <a:r>
              <a:rPr lang="en-US" sz="1600" i="1" dirty="0">
                <a:solidFill>
                  <a:srgbClr val="006699"/>
                </a:solidFill>
                <a:latin typeface="Arial"/>
                <a:cs typeface="Arial"/>
              </a:rPr>
              <a:t>       	        </a:t>
            </a:r>
            <a:r>
              <a:rPr sz="1600" i="1" dirty="0">
                <a:solidFill>
                  <a:srgbClr val="006699"/>
                </a:solidFill>
                <a:latin typeface="Arial"/>
                <a:cs typeface="Arial"/>
              </a:rPr>
              <a:t>Source:</a:t>
            </a:r>
            <a:r>
              <a:rPr sz="1600" i="1" spc="-5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06699"/>
                </a:solidFill>
                <a:latin typeface="Arial"/>
                <a:cs typeface="Arial"/>
              </a:rPr>
              <a:t>Transgender</a:t>
            </a:r>
            <a:r>
              <a:rPr sz="1600" i="1" spc="-5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6699"/>
                </a:solidFill>
                <a:latin typeface="Arial"/>
                <a:cs typeface="Arial"/>
              </a:rPr>
              <a:t>Law</a:t>
            </a:r>
            <a:r>
              <a:rPr sz="1600" i="1" spc="-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6699"/>
                </a:solidFill>
                <a:latin typeface="Arial"/>
                <a:cs typeface="Arial"/>
              </a:rPr>
              <a:t>Center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8" name="object 15">
            <a:extLst>
              <a:ext uri="{FF2B5EF4-FFF2-40B4-BE49-F238E27FC236}">
                <a16:creationId xmlns:a16="http://schemas.microsoft.com/office/drawing/2014/main" id="{C26CD7C6-9530-42EF-BD75-E6BB9F0216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CFDD2-FDEB-4371-986E-EB9E52F82F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F0203954-A11C-4570-8C6B-5B908AB47CA6}"/>
              </a:ext>
            </a:extLst>
          </p:cNvPr>
          <p:cNvSpPr txBox="1"/>
          <p:nvPr/>
        </p:nvSpPr>
        <p:spPr>
          <a:xfrm>
            <a:off x="9085833" y="6019801"/>
            <a:ext cx="6677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22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83493"/>
            <a:ext cx="74041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200" dirty="0"/>
              <a:t>Caring</a:t>
            </a:r>
            <a:r>
              <a:rPr sz="3200" spc="-25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spc="-5" dirty="0"/>
              <a:t>Seniors</a:t>
            </a:r>
            <a:r>
              <a:rPr sz="3200" spc="-15" dirty="0"/>
              <a:t>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dirty="0"/>
              <a:t>Persons </a:t>
            </a:r>
            <a:r>
              <a:rPr sz="3200" spc="-985" dirty="0"/>
              <a:t> </a:t>
            </a:r>
            <a:r>
              <a:rPr sz="3200" spc="-5" dirty="0"/>
              <a:t>with </a:t>
            </a:r>
            <a:r>
              <a:rPr sz="3200" dirty="0"/>
              <a:t>Disabilities</a:t>
            </a:r>
            <a:r>
              <a:rPr sz="3200" spc="-40" dirty="0"/>
              <a:t> </a:t>
            </a:r>
            <a:r>
              <a:rPr sz="3200" dirty="0"/>
              <a:t>(SPDs)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754954"/>
            <a:ext cx="7835265" cy="231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spcBef>
                <a:spcPts val="105"/>
              </a:spcBef>
              <a:buClr>
                <a:srgbClr val="009D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Accommodating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SPDs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ensures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following:</a:t>
            </a:r>
            <a:endParaRPr lang="en-US" sz="2000" dirty="0">
              <a:latin typeface="Arial"/>
              <a:cs typeface="Arial"/>
            </a:endParaRPr>
          </a:p>
          <a:p>
            <a:pPr marL="287020" indent="-274320">
              <a:spcBef>
                <a:spcPts val="105"/>
              </a:spcBef>
              <a:buClr>
                <a:srgbClr val="009D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652780" lvl="1" indent="-247650">
              <a:buClr>
                <a:srgbClr val="009DD9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2000" dirty="0">
                <a:latin typeface="Arial"/>
                <a:cs typeface="Arial"/>
              </a:rPr>
              <a:t>Appropriate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effective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  <a:endParaRPr lang="en-US" sz="2000" dirty="0">
              <a:latin typeface="Arial"/>
              <a:cs typeface="Arial"/>
            </a:endParaRPr>
          </a:p>
          <a:p>
            <a:pPr marL="652780" lvl="1" indent="-247650">
              <a:buClr>
                <a:srgbClr val="009DD9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endParaRPr sz="300" dirty="0">
              <a:latin typeface="Arial"/>
              <a:cs typeface="Arial"/>
            </a:endParaRPr>
          </a:p>
          <a:p>
            <a:pPr marL="652780" marR="465455" lvl="1" indent="-247650">
              <a:buClr>
                <a:srgbClr val="009DD9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2000" dirty="0">
                <a:latin typeface="Arial"/>
                <a:cs typeface="Arial"/>
              </a:rPr>
              <a:t>Compliance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Federal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Americans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 Disabilities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(ADA)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504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1973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Rehabilitation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endParaRPr lang="en-US" sz="2000" dirty="0">
              <a:latin typeface="Arial"/>
              <a:cs typeface="Arial"/>
            </a:endParaRPr>
          </a:p>
          <a:p>
            <a:pPr marL="652780" marR="465455" lvl="1" indent="-247650">
              <a:buClr>
                <a:srgbClr val="009DD9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endParaRPr sz="300" dirty="0">
              <a:latin typeface="Arial"/>
              <a:cs typeface="Arial"/>
            </a:endParaRPr>
          </a:p>
          <a:p>
            <a:pPr marL="652780" marR="5080" lvl="1" indent="-247650">
              <a:buClr>
                <a:srgbClr val="009DD9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2000" dirty="0">
                <a:latin typeface="Arial"/>
                <a:cs typeface="Arial"/>
              </a:rPr>
              <a:t>The ADA and Section 504 require that healthcare services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certain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accommodations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ensure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equitable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non-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discriminatory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2545" y="4247931"/>
            <a:ext cx="8688120" cy="2457046"/>
            <a:chOff x="74677" y="4226050"/>
            <a:chExt cx="8918575" cy="2522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7" y="4226050"/>
              <a:ext cx="8918448" cy="2522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4605527"/>
              <a:ext cx="8206740" cy="18562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" y="4267199"/>
              <a:ext cx="8763000" cy="2364740"/>
            </a:xfrm>
            <a:custGeom>
              <a:avLst/>
              <a:gdLst/>
              <a:ahLst/>
              <a:cxnLst/>
              <a:rect l="l" t="t" r="r" b="b"/>
              <a:pathLst>
                <a:path w="8763000" h="2364740">
                  <a:moveTo>
                    <a:pt x="8368919" y="0"/>
                  </a:moveTo>
                  <a:lnTo>
                    <a:pt x="394042" y="0"/>
                  </a:lnTo>
                  <a:lnTo>
                    <a:pt x="344614" y="3069"/>
                  </a:lnTo>
                  <a:lnTo>
                    <a:pt x="297018" y="12033"/>
                  </a:lnTo>
                  <a:lnTo>
                    <a:pt x="251623" y="26522"/>
                  </a:lnTo>
                  <a:lnTo>
                    <a:pt x="208799" y="46166"/>
                  </a:lnTo>
                  <a:lnTo>
                    <a:pt x="168916" y="70597"/>
                  </a:lnTo>
                  <a:lnTo>
                    <a:pt x="132341" y="99445"/>
                  </a:lnTo>
                  <a:lnTo>
                    <a:pt x="99446" y="132342"/>
                  </a:lnTo>
                  <a:lnTo>
                    <a:pt x="70598" y="168919"/>
                  </a:lnTo>
                  <a:lnTo>
                    <a:pt x="46167" y="208806"/>
                  </a:lnTo>
                  <a:lnTo>
                    <a:pt x="26523" y="251635"/>
                  </a:lnTo>
                  <a:lnTo>
                    <a:pt x="12034" y="297037"/>
                  </a:lnTo>
                  <a:lnTo>
                    <a:pt x="3070" y="344641"/>
                  </a:lnTo>
                  <a:lnTo>
                    <a:pt x="0" y="394081"/>
                  </a:lnTo>
                  <a:lnTo>
                    <a:pt x="0" y="1970138"/>
                  </a:lnTo>
                  <a:lnTo>
                    <a:pt x="3070" y="2019566"/>
                  </a:lnTo>
                  <a:lnTo>
                    <a:pt x="12034" y="2067163"/>
                  </a:lnTo>
                  <a:lnTo>
                    <a:pt x="26523" y="2112557"/>
                  </a:lnTo>
                  <a:lnTo>
                    <a:pt x="46167" y="2155381"/>
                  </a:lnTo>
                  <a:lnTo>
                    <a:pt x="70598" y="2195264"/>
                  </a:lnTo>
                  <a:lnTo>
                    <a:pt x="99446" y="2231839"/>
                  </a:lnTo>
                  <a:lnTo>
                    <a:pt x="132341" y="2264734"/>
                  </a:lnTo>
                  <a:lnTo>
                    <a:pt x="168916" y="2293582"/>
                  </a:lnTo>
                  <a:lnTo>
                    <a:pt x="208799" y="2318013"/>
                  </a:lnTo>
                  <a:lnTo>
                    <a:pt x="251623" y="2337658"/>
                  </a:lnTo>
                  <a:lnTo>
                    <a:pt x="297018" y="2352146"/>
                  </a:lnTo>
                  <a:lnTo>
                    <a:pt x="344614" y="2361111"/>
                  </a:lnTo>
                  <a:lnTo>
                    <a:pt x="394042" y="2364181"/>
                  </a:lnTo>
                  <a:lnTo>
                    <a:pt x="8368919" y="2364181"/>
                  </a:lnTo>
                  <a:lnTo>
                    <a:pt x="8418358" y="2361111"/>
                  </a:lnTo>
                  <a:lnTo>
                    <a:pt x="8465962" y="2352146"/>
                  </a:lnTo>
                  <a:lnTo>
                    <a:pt x="8511364" y="2337658"/>
                  </a:lnTo>
                  <a:lnTo>
                    <a:pt x="8554193" y="2318013"/>
                  </a:lnTo>
                  <a:lnTo>
                    <a:pt x="8594080" y="2293582"/>
                  </a:lnTo>
                  <a:lnTo>
                    <a:pt x="8630657" y="2264734"/>
                  </a:lnTo>
                  <a:lnTo>
                    <a:pt x="8663554" y="2231839"/>
                  </a:lnTo>
                  <a:lnTo>
                    <a:pt x="8692402" y="2195264"/>
                  </a:lnTo>
                  <a:lnTo>
                    <a:pt x="8716833" y="2155381"/>
                  </a:lnTo>
                  <a:lnTo>
                    <a:pt x="8736477" y="2112557"/>
                  </a:lnTo>
                  <a:lnTo>
                    <a:pt x="8750966" y="2067163"/>
                  </a:lnTo>
                  <a:lnTo>
                    <a:pt x="8759930" y="2019566"/>
                  </a:lnTo>
                  <a:lnTo>
                    <a:pt x="8763000" y="1970138"/>
                  </a:lnTo>
                  <a:lnTo>
                    <a:pt x="8763000" y="394081"/>
                  </a:lnTo>
                  <a:lnTo>
                    <a:pt x="8759930" y="344641"/>
                  </a:lnTo>
                  <a:lnTo>
                    <a:pt x="8750966" y="297037"/>
                  </a:lnTo>
                  <a:lnTo>
                    <a:pt x="8736477" y="251635"/>
                  </a:lnTo>
                  <a:lnTo>
                    <a:pt x="8716833" y="208806"/>
                  </a:lnTo>
                  <a:lnTo>
                    <a:pt x="8692402" y="168919"/>
                  </a:lnTo>
                  <a:lnTo>
                    <a:pt x="8663554" y="132342"/>
                  </a:lnTo>
                  <a:lnTo>
                    <a:pt x="8630657" y="99445"/>
                  </a:lnTo>
                  <a:lnTo>
                    <a:pt x="8594080" y="70597"/>
                  </a:lnTo>
                  <a:lnTo>
                    <a:pt x="8554193" y="46166"/>
                  </a:lnTo>
                  <a:lnTo>
                    <a:pt x="8511364" y="26522"/>
                  </a:lnTo>
                  <a:lnTo>
                    <a:pt x="8465962" y="12033"/>
                  </a:lnTo>
                  <a:lnTo>
                    <a:pt x="8418358" y="3069"/>
                  </a:lnTo>
                  <a:lnTo>
                    <a:pt x="8368919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4267199"/>
              <a:ext cx="8763000" cy="2364740"/>
            </a:xfrm>
            <a:custGeom>
              <a:avLst/>
              <a:gdLst/>
              <a:ahLst/>
              <a:cxnLst/>
              <a:rect l="l" t="t" r="r" b="b"/>
              <a:pathLst>
                <a:path w="8763000" h="2364740">
                  <a:moveTo>
                    <a:pt x="0" y="394081"/>
                  </a:moveTo>
                  <a:lnTo>
                    <a:pt x="3070" y="344641"/>
                  </a:lnTo>
                  <a:lnTo>
                    <a:pt x="12034" y="297037"/>
                  </a:lnTo>
                  <a:lnTo>
                    <a:pt x="26523" y="251635"/>
                  </a:lnTo>
                  <a:lnTo>
                    <a:pt x="46167" y="208806"/>
                  </a:lnTo>
                  <a:lnTo>
                    <a:pt x="70598" y="168919"/>
                  </a:lnTo>
                  <a:lnTo>
                    <a:pt x="99446" y="132342"/>
                  </a:lnTo>
                  <a:lnTo>
                    <a:pt x="132341" y="99445"/>
                  </a:lnTo>
                  <a:lnTo>
                    <a:pt x="168916" y="70597"/>
                  </a:lnTo>
                  <a:lnTo>
                    <a:pt x="208799" y="46166"/>
                  </a:lnTo>
                  <a:lnTo>
                    <a:pt x="251623" y="26522"/>
                  </a:lnTo>
                  <a:lnTo>
                    <a:pt x="297018" y="12033"/>
                  </a:lnTo>
                  <a:lnTo>
                    <a:pt x="344614" y="3069"/>
                  </a:lnTo>
                  <a:lnTo>
                    <a:pt x="394042" y="0"/>
                  </a:lnTo>
                  <a:lnTo>
                    <a:pt x="8368919" y="0"/>
                  </a:lnTo>
                  <a:lnTo>
                    <a:pt x="8418358" y="3069"/>
                  </a:lnTo>
                  <a:lnTo>
                    <a:pt x="8465962" y="12033"/>
                  </a:lnTo>
                  <a:lnTo>
                    <a:pt x="8511364" y="26522"/>
                  </a:lnTo>
                  <a:lnTo>
                    <a:pt x="8554193" y="46166"/>
                  </a:lnTo>
                  <a:lnTo>
                    <a:pt x="8594080" y="70597"/>
                  </a:lnTo>
                  <a:lnTo>
                    <a:pt x="8630657" y="99445"/>
                  </a:lnTo>
                  <a:lnTo>
                    <a:pt x="8663554" y="132342"/>
                  </a:lnTo>
                  <a:lnTo>
                    <a:pt x="8692402" y="168919"/>
                  </a:lnTo>
                  <a:lnTo>
                    <a:pt x="8716833" y="208806"/>
                  </a:lnTo>
                  <a:lnTo>
                    <a:pt x="8736477" y="251635"/>
                  </a:lnTo>
                  <a:lnTo>
                    <a:pt x="8750966" y="297037"/>
                  </a:lnTo>
                  <a:lnTo>
                    <a:pt x="8759930" y="344641"/>
                  </a:lnTo>
                  <a:lnTo>
                    <a:pt x="8763000" y="394081"/>
                  </a:lnTo>
                  <a:lnTo>
                    <a:pt x="8763000" y="1970138"/>
                  </a:lnTo>
                  <a:lnTo>
                    <a:pt x="8759930" y="2019566"/>
                  </a:lnTo>
                  <a:lnTo>
                    <a:pt x="8750966" y="2067163"/>
                  </a:lnTo>
                  <a:lnTo>
                    <a:pt x="8736477" y="2112557"/>
                  </a:lnTo>
                  <a:lnTo>
                    <a:pt x="8716833" y="2155381"/>
                  </a:lnTo>
                  <a:lnTo>
                    <a:pt x="8692402" y="2195264"/>
                  </a:lnTo>
                  <a:lnTo>
                    <a:pt x="8663554" y="2231839"/>
                  </a:lnTo>
                  <a:lnTo>
                    <a:pt x="8630657" y="2264734"/>
                  </a:lnTo>
                  <a:lnTo>
                    <a:pt x="8594080" y="2293582"/>
                  </a:lnTo>
                  <a:lnTo>
                    <a:pt x="8554193" y="2318013"/>
                  </a:lnTo>
                  <a:lnTo>
                    <a:pt x="8511364" y="2337658"/>
                  </a:lnTo>
                  <a:lnTo>
                    <a:pt x="8465962" y="2352146"/>
                  </a:lnTo>
                  <a:lnTo>
                    <a:pt x="8418358" y="2361111"/>
                  </a:lnTo>
                  <a:lnTo>
                    <a:pt x="8368919" y="2364181"/>
                  </a:lnTo>
                  <a:lnTo>
                    <a:pt x="394042" y="2364181"/>
                  </a:lnTo>
                  <a:lnTo>
                    <a:pt x="344614" y="2361111"/>
                  </a:lnTo>
                  <a:lnTo>
                    <a:pt x="297018" y="2352146"/>
                  </a:lnTo>
                  <a:lnTo>
                    <a:pt x="251623" y="2337658"/>
                  </a:lnTo>
                  <a:lnTo>
                    <a:pt x="208799" y="2318013"/>
                  </a:lnTo>
                  <a:lnTo>
                    <a:pt x="168916" y="2293582"/>
                  </a:lnTo>
                  <a:lnTo>
                    <a:pt x="132341" y="2264734"/>
                  </a:lnTo>
                  <a:lnTo>
                    <a:pt x="99446" y="2231839"/>
                  </a:lnTo>
                  <a:lnTo>
                    <a:pt x="70598" y="2195264"/>
                  </a:lnTo>
                  <a:lnTo>
                    <a:pt x="46167" y="2155381"/>
                  </a:lnTo>
                  <a:lnTo>
                    <a:pt x="26523" y="2112557"/>
                  </a:lnTo>
                  <a:lnTo>
                    <a:pt x="12034" y="2067163"/>
                  </a:lnTo>
                  <a:lnTo>
                    <a:pt x="3070" y="2019566"/>
                  </a:lnTo>
                  <a:lnTo>
                    <a:pt x="0" y="1970138"/>
                  </a:lnTo>
                  <a:lnTo>
                    <a:pt x="0" y="39408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5904" y="4695296"/>
            <a:ext cx="76612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sng" spc="-2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SFHP’s</a:t>
            </a:r>
            <a:r>
              <a:rPr sz="2400" b="1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Seniors</a:t>
            </a:r>
            <a:r>
              <a:rPr sz="2400" b="1" u="sng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and</a:t>
            </a:r>
            <a:r>
              <a:rPr sz="2400" b="1" u="sng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Persons</a:t>
            </a:r>
            <a:r>
              <a:rPr sz="2400" b="1" u="sng" spc="1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with</a:t>
            </a:r>
            <a:r>
              <a:rPr sz="2400" b="1" u="sng" spc="-5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Disabilities</a:t>
            </a:r>
            <a:r>
              <a:rPr sz="2400" b="1" u="sng" spc="-4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Arial"/>
                <a:cs typeface="Arial"/>
              </a:rPr>
              <a:t>(SPDs)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buClr>
                <a:srgbClr val="009DD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70%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2+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chronic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buClr>
                <a:srgbClr val="009DD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25% have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4+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chronic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buClr>
                <a:srgbClr val="009DD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30%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receive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mental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health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1" name="object 15">
            <a:extLst>
              <a:ext uri="{FF2B5EF4-FFF2-40B4-BE49-F238E27FC236}">
                <a16:creationId xmlns:a16="http://schemas.microsoft.com/office/drawing/2014/main" id="{74EE23BE-A47F-41E8-8368-8689C1C21B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E6283-D5E5-464E-97D4-88C3EB811E6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ject 16">
            <a:extLst>
              <a:ext uri="{FF2B5EF4-FFF2-40B4-BE49-F238E27FC236}">
                <a16:creationId xmlns:a16="http://schemas.microsoft.com/office/drawing/2014/main" id="{45B66EF6-E064-413D-A02C-714909CBFF53}"/>
              </a:ext>
            </a:extLst>
          </p:cNvPr>
          <p:cNvSpPr txBox="1"/>
          <p:nvPr/>
        </p:nvSpPr>
        <p:spPr>
          <a:xfrm>
            <a:off x="9085833" y="6184371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23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47" y="475297"/>
            <a:ext cx="67945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Dimensions </a:t>
            </a:r>
            <a:r>
              <a:rPr spc="-10" dirty="0"/>
              <a:t>of</a:t>
            </a:r>
            <a:r>
              <a:rPr spc="-15" dirty="0"/>
              <a:t> </a:t>
            </a:r>
            <a:r>
              <a:rPr spc="-5" dirty="0"/>
              <a:t>Disability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313999"/>
            <a:ext cx="4509135" cy="49894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1968" y="3459165"/>
            <a:ext cx="2322069" cy="57964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sz="1900" b="1" spc="-5" dirty="0">
                <a:latin typeface="Constantia"/>
                <a:cs typeface="Constantia"/>
              </a:rPr>
              <a:t>S</a:t>
            </a:r>
            <a:r>
              <a:rPr sz="1900" b="1" dirty="0">
                <a:latin typeface="Constantia"/>
                <a:cs typeface="Constantia"/>
              </a:rPr>
              <a:t>e</a:t>
            </a:r>
            <a:r>
              <a:rPr sz="1900" b="1" spc="-10" dirty="0">
                <a:latin typeface="Constantia"/>
                <a:cs typeface="Constantia"/>
              </a:rPr>
              <a:t>niors</a:t>
            </a:r>
            <a:r>
              <a:rPr sz="1900" b="1" dirty="0">
                <a:latin typeface="Constantia"/>
                <a:cs typeface="Constantia"/>
              </a:rPr>
              <a:t>/</a:t>
            </a:r>
            <a:r>
              <a:rPr sz="1900" b="1" spc="-65" dirty="0">
                <a:latin typeface="Constantia"/>
                <a:cs typeface="Constantia"/>
              </a:rPr>
              <a:t>P</a:t>
            </a:r>
            <a:r>
              <a:rPr sz="1900" b="1" spc="-5" dirty="0">
                <a:latin typeface="Constantia"/>
                <a:cs typeface="Constantia"/>
              </a:rPr>
              <a:t>e</a:t>
            </a:r>
            <a:r>
              <a:rPr sz="1900" b="1" dirty="0">
                <a:latin typeface="Constantia"/>
                <a:cs typeface="Constantia"/>
              </a:rPr>
              <a:t>r</a:t>
            </a:r>
            <a:r>
              <a:rPr sz="1900" b="1" spc="-5" dirty="0">
                <a:latin typeface="Constantia"/>
                <a:cs typeface="Constantia"/>
              </a:rPr>
              <a:t>sons  with </a:t>
            </a:r>
            <a:r>
              <a:rPr sz="1900" b="1" dirty="0">
                <a:latin typeface="Constantia"/>
                <a:cs typeface="Constantia"/>
              </a:rPr>
              <a:t> </a:t>
            </a:r>
            <a:r>
              <a:rPr sz="1900" b="1" spc="-5" dirty="0">
                <a:latin typeface="Constantia"/>
                <a:cs typeface="Constantia"/>
              </a:rPr>
              <a:t>Disabilities</a:t>
            </a:r>
            <a:endParaRPr sz="1900" b="1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9427" y="1617782"/>
            <a:ext cx="1191980" cy="7688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/>
            <a:r>
              <a:rPr sz="1600" dirty="0">
                <a:latin typeface="Constantia"/>
                <a:cs typeface="Constantia"/>
              </a:rPr>
              <a:t>Disease/ </a:t>
            </a:r>
            <a:r>
              <a:rPr sz="1600" spc="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Multiple 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Medica</a:t>
            </a:r>
            <a:r>
              <a:rPr sz="1600" spc="-10" dirty="0">
                <a:latin typeface="Constantia"/>
                <a:cs typeface="Constantia"/>
              </a:rPr>
              <a:t>t</a:t>
            </a:r>
            <a:r>
              <a:rPr sz="1600" spc="-5" dirty="0">
                <a:latin typeface="Constantia"/>
                <a:cs typeface="Constantia"/>
              </a:rPr>
              <a:t>i</a:t>
            </a:r>
            <a:r>
              <a:rPr sz="1600" dirty="0">
                <a:latin typeface="Constantia"/>
                <a:cs typeface="Constantia"/>
              </a:rPr>
              <a:t>o</a:t>
            </a:r>
            <a:r>
              <a:rPr sz="1600" spc="5" dirty="0">
                <a:latin typeface="Constantia"/>
                <a:cs typeface="Constantia"/>
              </a:rPr>
              <a:t>n</a:t>
            </a:r>
            <a:r>
              <a:rPr sz="1600" dirty="0">
                <a:latin typeface="Constantia"/>
                <a:cs typeface="Constantia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96538" y="2636315"/>
            <a:ext cx="1088388" cy="359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5"/>
              </a:spcBef>
            </a:pPr>
            <a:r>
              <a:rPr sz="1600" spc="-5" dirty="0">
                <a:latin typeface="Constantia"/>
                <a:cs typeface="Constantia"/>
              </a:rPr>
              <a:t>Hearing</a:t>
            </a:r>
            <a:endParaRPr sz="1600" dirty="0">
              <a:latin typeface="Constantia"/>
              <a:cs typeface="Constantia"/>
            </a:endParaRPr>
          </a:p>
          <a:p>
            <a:pPr algn="ctr">
              <a:lnSpc>
                <a:spcPts val="1265"/>
              </a:lnSpc>
            </a:pPr>
            <a:r>
              <a:rPr sz="1600" spc="-5" dirty="0">
                <a:latin typeface="Constantia"/>
                <a:cs typeface="Constantia"/>
              </a:rPr>
              <a:t>Impairment</a:t>
            </a:r>
            <a:endParaRPr sz="16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9444" y="4608122"/>
            <a:ext cx="1175482" cy="35355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14300" algn="ctr">
              <a:lnSpc>
                <a:spcPts val="1210"/>
              </a:lnSpc>
              <a:spcBef>
                <a:spcPts val="235"/>
              </a:spcBef>
            </a:pPr>
            <a:r>
              <a:rPr sz="1600" spc="-5" dirty="0">
                <a:latin typeface="Constantia"/>
                <a:cs typeface="Constantia"/>
              </a:rPr>
              <a:t>Physical 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I</a:t>
            </a:r>
            <a:r>
              <a:rPr sz="1600" dirty="0">
                <a:latin typeface="Constantia"/>
                <a:cs typeface="Constantia"/>
              </a:rPr>
              <a:t>m</a:t>
            </a:r>
            <a:r>
              <a:rPr sz="1600" spc="-10" dirty="0">
                <a:latin typeface="Constantia"/>
                <a:cs typeface="Constantia"/>
              </a:rPr>
              <a:t>p</a:t>
            </a:r>
            <a:r>
              <a:rPr sz="1600" dirty="0">
                <a:latin typeface="Constantia"/>
                <a:cs typeface="Constantia"/>
              </a:rPr>
              <a:t>ai</a:t>
            </a:r>
            <a:r>
              <a:rPr sz="1600" spc="-10" dirty="0">
                <a:latin typeface="Constantia"/>
                <a:cs typeface="Constantia"/>
              </a:rPr>
              <a:t>r</a:t>
            </a:r>
            <a:r>
              <a:rPr sz="1600" dirty="0">
                <a:latin typeface="Constantia"/>
                <a:cs typeface="Constantia"/>
              </a:rPr>
              <a:t>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4596" y="5250260"/>
            <a:ext cx="1156811" cy="93371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215"/>
              </a:spcBef>
            </a:pPr>
            <a:r>
              <a:rPr sz="1600" spc="-5" dirty="0">
                <a:latin typeface="Constantia"/>
                <a:cs typeface="Constantia"/>
              </a:rPr>
              <a:t>Cognitive 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I</a:t>
            </a:r>
            <a:r>
              <a:rPr sz="1600" spc="5" dirty="0">
                <a:latin typeface="Constantia"/>
                <a:cs typeface="Constantia"/>
              </a:rPr>
              <a:t>m</a:t>
            </a:r>
            <a:r>
              <a:rPr sz="1600" spc="-5" dirty="0">
                <a:latin typeface="Constantia"/>
                <a:cs typeface="Constantia"/>
              </a:rPr>
              <a:t>p</a:t>
            </a:r>
            <a:r>
              <a:rPr sz="1600" dirty="0">
                <a:latin typeface="Constantia"/>
                <a:cs typeface="Constantia"/>
              </a:rPr>
              <a:t>airme</a:t>
            </a:r>
            <a:r>
              <a:rPr sz="1600" spc="5" dirty="0">
                <a:latin typeface="Constantia"/>
                <a:cs typeface="Constantia"/>
              </a:rPr>
              <a:t>n</a:t>
            </a:r>
            <a:r>
              <a:rPr sz="1600" spc="-10" dirty="0">
                <a:latin typeface="Constantia"/>
                <a:cs typeface="Constantia"/>
              </a:rPr>
              <a:t>t</a:t>
            </a:r>
            <a:r>
              <a:rPr sz="1600" dirty="0">
                <a:latin typeface="Constantia"/>
                <a:cs typeface="Constantia"/>
              </a:rPr>
              <a:t>/  </a:t>
            </a:r>
            <a:r>
              <a:rPr sz="1600" spc="-5" dirty="0">
                <a:latin typeface="Constantia"/>
                <a:cs typeface="Constantia"/>
              </a:rPr>
              <a:t>Mental </a:t>
            </a:r>
            <a:r>
              <a:rPr sz="1600" dirty="0">
                <a:latin typeface="Constantia"/>
                <a:cs typeface="Constantia"/>
              </a:rPr>
              <a:t> Health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7506" y="4502332"/>
            <a:ext cx="1017874" cy="5225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8105" marR="5080" indent="-66040" algn="ctr"/>
            <a:r>
              <a:rPr sz="1600" spc="-5" dirty="0">
                <a:latin typeface="Constantia"/>
                <a:cs typeface="Constantia"/>
              </a:rPr>
              <a:t>Car</a:t>
            </a:r>
            <a:r>
              <a:rPr sz="1600" dirty="0">
                <a:latin typeface="Constantia"/>
                <a:cs typeface="Constantia"/>
              </a:rPr>
              <a:t>egi</a:t>
            </a:r>
            <a:r>
              <a:rPr sz="1600" spc="-5" dirty="0">
                <a:latin typeface="Constantia"/>
                <a:cs typeface="Constantia"/>
              </a:rPr>
              <a:t>v</a:t>
            </a:r>
            <a:r>
              <a:rPr sz="1600" dirty="0">
                <a:latin typeface="Constantia"/>
                <a:cs typeface="Constantia"/>
              </a:rPr>
              <a:t>er  </a:t>
            </a:r>
            <a:r>
              <a:rPr sz="1600" spc="-5" dirty="0">
                <a:latin typeface="Constantia"/>
                <a:cs typeface="Constantia"/>
              </a:rPr>
              <a:t>Burden</a:t>
            </a:r>
            <a:endParaRPr sz="16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0025" y="2630454"/>
            <a:ext cx="1088388" cy="359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5"/>
              </a:spcBef>
            </a:pPr>
            <a:r>
              <a:rPr sz="1600" dirty="0">
                <a:latin typeface="Constantia"/>
                <a:cs typeface="Constantia"/>
              </a:rPr>
              <a:t>Visual</a:t>
            </a:r>
          </a:p>
          <a:p>
            <a:pPr algn="ctr">
              <a:lnSpc>
                <a:spcPts val="1265"/>
              </a:lnSpc>
            </a:pPr>
            <a:r>
              <a:rPr sz="1600" spc="-5" dirty="0">
                <a:latin typeface="Constantia"/>
                <a:cs typeface="Constantia"/>
              </a:rPr>
              <a:t>Impairment</a:t>
            </a:r>
            <a:endParaRPr sz="16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407" y="6497408"/>
            <a:ext cx="38214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i="1" spc="-5" dirty="0">
                <a:latin typeface="Calibri"/>
                <a:cs typeface="Calibri"/>
              </a:rPr>
              <a:t>Source: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US </a:t>
            </a:r>
            <a:r>
              <a:rPr sz="1400" i="1" spc="-5" dirty="0">
                <a:latin typeface="Calibri"/>
                <a:cs typeface="Calibri"/>
              </a:rPr>
              <a:t>Dept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Health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and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Human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Services,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2007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3" name="object 15">
            <a:extLst>
              <a:ext uri="{FF2B5EF4-FFF2-40B4-BE49-F238E27FC236}">
                <a16:creationId xmlns:a16="http://schemas.microsoft.com/office/drawing/2014/main" id="{DF3C03C1-B202-4124-B64A-3DBF6700C6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11EE66-37F3-4373-ABB8-A4C71B05D5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A77ECC8D-B00F-4F0F-8A74-CF7A516D3984}"/>
              </a:ext>
            </a:extLst>
          </p:cNvPr>
          <p:cNvSpPr txBox="1"/>
          <p:nvPr/>
        </p:nvSpPr>
        <p:spPr>
          <a:xfrm>
            <a:off x="9085833" y="6184371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24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440" y="652030"/>
            <a:ext cx="76885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/>
              <a:t>Making</a:t>
            </a:r>
            <a:r>
              <a:rPr sz="3200" spc="-200" dirty="0"/>
              <a:t> </a:t>
            </a:r>
            <a:r>
              <a:rPr sz="3200" dirty="0"/>
              <a:t>Accommodations</a:t>
            </a:r>
            <a:r>
              <a:rPr sz="3200" spc="-55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dirty="0"/>
              <a:t>Seniors </a:t>
            </a:r>
            <a:r>
              <a:rPr sz="3200" spc="-875" dirty="0"/>
              <a:t> </a:t>
            </a:r>
            <a:r>
              <a:rPr sz="3200" dirty="0"/>
              <a:t>and</a:t>
            </a:r>
            <a:r>
              <a:rPr sz="3200" spc="-15" dirty="0"/>
              <a:t> </a:t>
            </a:r>
            <a:r>
              <a:rPr sz="3200" dirty="0"/>
              <a:t>Persons</a:t>
            </a:r>
            <a:r>
              <a:rPr sz="3200" spc="-35" dirty="0"/>
              <a:t> </a:t>
            </a:r>
            <a:r>
              <a:rPr sz="3200" dirty="0"/>
              <a:t>with</a:t>
            </a:r>
            <a:r>
              <a:rPr sz="3200" spc="-10" dirty="0"/>
              <a:t> </a:t>
            </a:r>
            <a:r>
              <a:rPr sz="3200" dirty="0"/>
              <a:t>Disabilities</a:t>
            </a:r>
            <a:r>
              <a:rPr sz="3200" spc="-10" dirty="0"/>
              <a:t> </a:t>
            </a:r>
            <a:r>
              <a:rPr sz="3200" dirty="0"/>
              <a:t>(SPDs)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916059"/>
            <a:ext cx="7688580" cy="39114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What patients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may need: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Physical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accessibility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5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Arial"/>
                <a:cs typeface="Arial"/>
              </a:rPr>
              <a:t>Effective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communication</a:t>
            </a:r>
            <a:endParaRPr sz="2400" dirty="0">
              <a:latin typeface="Arial"/>
              <a:cs typeface="Arial"/>
            </a:endParaRPr>
          </a:p>
          <a:p>
            <a:pPr marL="286385" marR="71120" indent="-274320"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Sign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language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interpreters,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assistive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listening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devices,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print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accessible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formats</a:t>
            </a:r>
          </a:p>
          <a:p>
            <a:pPr marL="286385" marR="5080" indent="-274320"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Policy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modification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allow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more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for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office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visit)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Accessible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medical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650380"/>
            <a:ext cx="2972816" cy="1603628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B3A6BFD0-2470-426C-972D-497314A783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14246-85D2-48EB-A81A-C7D5CAF4E05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9A1C3218-CAAB-4B8B-9A56-337ED8605C51}"/>
              </a:ext>
            </a:extLst>
          </p:cNvPr>
          <p:cNvSpPr txBox="1"/>
          <p:nvPr/>
        </p:nvSpPr>
        <p:spPr>
          <a:xfrm>
            <a:off x="9085833" y="6184371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25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418541"/>
            <a:ext cx="7354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Preferred</a:t>
            </a:r>
            <a:r>
              <a:rPr spc="-110" dirty="0"/>
              <a:t> </a:t>
            </a:r>
            <a:r>
              <a:rPr spc="-95" dirty="0"/>
              <a:t>Terms</a:t>
            </a:r>
            <a:r>
              <a:rPr spc="-80" dirty="0"/>
              <a:t> </a:t>
            </a:r>
            <a:r>
              <a:rPr spc="-225" dirty="0"/>
              <a:t>To</a:t>
            </a:r>
            <a:r>
              <a:rPr spc="-5" dirty="0"/>
              <a:t> </a:t>
            </a:r>
            <a:r>
              <a:rPr dirty="0"/>
              <a:t>Use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753232"/>
            <a:ext cx="7354570" cy="3952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985" y="1382364"/>
            <a:ext cx="3886200" cy="13708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5CD3BC82-70B7-4028-A8CA-FB9F6EDE53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9646C-ECB4-470A-958C-CCB86DC91B1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418541"/>
            <a:ext cx="63455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When</a:t>
            </a:r>
            <a:r>
              <a:rPr spc="-35" dirty="0"/>
              <a:t> </a:t>
            </a:r>
            <a:r>
              <a:rPr spc="-5" dirty="0"/>
              <a:t>Interacting</a:t>
            </a:r>
            <a:r>
              <a:rPr spc="-25" dirty="0"/>
              <a:t> </a:t>
            </a:r>
            <a:r>
              <a:rPr spc="-5" dirty="0"/>
              <a:t>with</a:t>
            </a:r>
            <a:r>
              <a:rPr spc="-30" dirty="0"/>
              <a:t> </a:t>
            </a:r>
            <a:r>
              <a:rPr dirty="0"/>
              <a:t>Seniors: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02461"/>
            <a:ext cx="8437880" cy="431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8335" indent="-342900">
              <a:lnSpc>
                <a:spcPct val="110000"/>
              </a:lnSpc>
              <a:spcBef>
                <a:spcPts val="100"/>
              </a:spcBef>
              <a:buClr>
                <a:srgbClr val="2D83C3"/>
              </a:buClr>
              <a:buSzPct val="79166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Avoid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stereotyping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providing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recommendations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about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lr>
                <a:srgbClr val="2D83C3"/>
              </a:buClr>
              <a:buSzPct val="79166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Offer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clear,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simple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manner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lr>
                <a:srgbClr val="2D83C3"/>
              </a:buClr>
              <a:buSzPct val="79166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Don’t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assume limitations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exist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age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lr>
                <a:srgbClr val="2D83C3"/>
              </a:buClr>
              <a:buSzPct val="7916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Recognize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senior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expert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own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12700" marR="5080" indent="2540" algn="ctr">
              <a:lnSpc>
                <a:spcPct val="110000"/>
              </a:lnSpc>
              <a:spcBef>
                <a:spcPts val="1760"/>
              </a:spcBef>
            </a:pPr>
            <a:r>
              <a:rPr sz="1800" spc="-5" dirty="0">
                <a:latin typeface="Trebuchet MS"/>
                <a:cs typeface="Trebuchet MS"/>
              </a:rPr>
              <a:t>Quote from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senior activist: </a:t>
            </a:r>
            <a:r>
              <a:rPr sz="1800" i="1" dirty="0">
                <a:latin typeface="Trebuchet MS"/>
                <a:cs typeface="Trebuchet MS"/>
              </a:rPr>
              <a:t>“</a:t>
            </a:r>
            <a:r>
              <a:rPr sz="1800" b="1" i="1" dirty="0">
                <a:latin typeface="Trebuchet MS"/>
                <a:cs typeface="Trebuchet MS"/>
              </a:rPr>
              <a:t>As </a:t>
            </a:r>
            <a:r>
              <a:rPr sz="1800" b="1" i="1" spc="-5" dirty="0">
                <a:latin typeface="Trebuchet MS"/>
                <a:cs typeface="Trebuchet MS"/>
              </a:rPr>
              <a:t>Seniors we know our </a:t>
            </a:r>
            <a:r>
              <a:rPr sz="1800" b="1" i="1" dirty="0">
                <a:latin typeface="Trebuchet MS"/>
                <a:cs typeface="Trebuchet MS"/>
              </a:rPr>
              <a:t>capabilities and energy </a:t>
            </a:r>
            <a:r>
              <a:rPr sz="1800" b="1" i="1" spc="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are</a:t>
            </a:r>
            <a:r>
              <a:rPr sz="1800" b="1" i="1" spc="-2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diminishing,</a:t>
            </a:r>
            <a:r>
              <a:rPr sz="1800" b="1" i="1" spc="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but</a:t>
            </a:r>
            <a:r>
              <a:rPr sz="1800" b="1" i="1" spc="-2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want</a:t>
            </a:r>
            <a:r>
              <a:rPr sz="1800" b="1" i="1" spc="-1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to</a:t>
            </a:r>
            <a:r>
              <a:rPr sz="1800" b="1" i="1" spc="-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retain</a:t>
            </a:r>
            <a:r>
              <a:rPr sz="1800" b="1" i="1" spc="-3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the</a:t>
            </a:r>
            <a:r>
              <a:rPr sz="1800" b="1" i="1" spc="-1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right </a:t>
            </a:r>
            <a:r>
              <a:rPr sz="1800" b="1" i="1" dirty="0">
                <a:latin typeface="Trebuchet MS"/>
                <a:cs typeface="Trebuchet MS"/>
              </a:rPr>
              <a:t>to</a:t>
            </a:r>
            <a:r>
              <a:rPr sz="1800" b="1" i="1" spc="-1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limit</a:t>
            </a:r>
            <a:r>
              <a:rPr sz="1800" b="1" i="1" spc="-10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ourselves</a:t>
            </a:r>
            <a:r>
              <a:rPr sz="1800" b="1" i="1" spc="-3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when</a:t>
            </a:r>
            <a:r>
              <a:rPr sz="1800" b="1" i="1" spc="-1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the</a:t>
            </a:r>
            <a:r>
              <a:rPr sz="1800" b="1" i="1" spc="-1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time </a:t>
            </a:r>
            <a:r>
              <a:rPr sz="1800" b="1" i="1" spc="-530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comes, </a:t>
            </a:r>
            <a:r>
              <a:rPr sz="1800" b="1" i="1" dirty="0">
                <a:latin typeface="Trebuchet MS"/>
                <a:cs typeface="Trebuchet MS"/>
              </a:rPr>
              <a:t>and </a:t>
            </a:r>
            <a:r>
              <a:rPr sz="1800" b="1" i="1" spc="-10" dirty="0">
                <a:latin typeface="Trebuchet MS"/>
                <a:cs typeface="Trebuchet MS"/>
              </a:rPr>
              <a:t>not </a:t>
            </a:r>
            <a:r>
              <a:rPr sz="1800" b="1" i="1" dirty="0">
                <a:latin typeface="Trebuchet MS"/>
                <a:cs typeface="Trebuchet MS"/>
              </a:rPr>
              <a:t>have young </a:t>
            </a:r>
            <a:r>
              <a:rPr sz="1800" b="1" i="1" spc="-5" dirty="0">
                <a:latin typeface="Trebuchet MS"/>
                <a:cs typeface="Trebuchet MS"/>
              </a:rPr>
              <a:t>people </a:t>
            </a:r>
            <a:r>
              <a:rPr sz="1800" b="1" i="1" dirty="0">
                <a:latin typeface="Trebuchet MS"/>
                <a:cs typeface="Trebuchet MS"/>
              </a:rPr>
              <a:t>put </a:t>
            </a:r>
            <a:r>
              <a:rPr sz="1800" b="1" i="1" spc="-5" dirty="0">
                <a:latin typeface="Trebuchet MS"/>
                <a:cs typeface="Trebuchet MS"/>
              </a:rPr>
              <a:t>those limitations on </a:t>
            </a:r>
            <a:r>
              <a:rPr sz="1800" b="1" i="1" dirty="0">
                <a:latin typeface="Trebuchet MS"/>
                <a:cs typeface="Trebuchet MS"/>
              </a:rPr>
              <a:t>us, to </a:t>
            </a:r>
            <a:r>
              <a:rPr sz="1800" b="1" i="1" spc="-5" dirty="0">
                <a:latin typeface="Trebuchet MS"/>
                <a:cs typeface="Trebuchet MS"/>
              </a:rPr>
              <a:t>make </a:t>
            </a:r>
            <a:r>
              <a:rPr sz="1800" b="1" i="1" dirty="0">
                <a:latin typeface="Trebuchet MS"/>
                <a:cs typeface="Trebuchet MS"/>
              </a:rPr>
              <a:t>them </a:t>
            </a:r>
            <a:r>
              <a:rPr sz="1800" b="1" i="1" spc="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Trebuchet MS"/>
                <a:cs typeface="Trebuchet MS"/>
              </a:rPr>
              <a:t>feel</a:t>
            </a:r>
            <a:r>
              <a:rPr sz="1800" b="1" i="1" spc="-30" dirty="0">
                <a:latin typeface="Trebuchet MS"/>
                <a:cs typeface="Trebuchet MS"/>
              </a:rPr>
              <a:t> better.</a:t>
            </a:r>
            <a:r>
              <a:rPr sz="1800" i="1" spc="-30" dirty="0">
                <a:latin typeface="Trebuchet MS"/>
                <a:cs typeface="Trebuchet MS"/>
              </a:rPr>
              <a:t>”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5891" y="2209800"/>
            <a:ext cx="1982927" cy="18577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4533A567-B7C7-4651-BA10-3FD2C6051E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0275F-50A0-4808-B2FD-F979C9B37CB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420065"/>
            <a:ext cx="677989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Interacting</a:t>
            </a:r>
            <a:r>
              <a:rPr sz="3200" spc="20" dirty="0"/>
              <a:t> </a:t>
            </a:r>
            <a:r>
              <a:rPr sz="3200" spc="-5" dirty="0"/>
              <a:t>with</a:t>
            </a:r>
            <a:r>
              <a:rPr sz="3200" spc="10" dirty="0"/>
              <a:t> </a:t>
            </a:r>
            <a:r>
              <a:rPr sz="3200" spc="-30" dirty="0"/>
              <a:t>People</a:t>
            </a:r>
            <a:r>
              <a:rPr sz="3200" spc="-5" dirty="0"/>
              <a:t> with</a:t>
            </a:r>
            <a:r>
              <a:rPr sz="3200" spc="10" dirty="0"/>
              <a:t> </a:t>
            </a:r>
            <a:r>
              <a:rPr sz="3200" spc="-25" dirty="0"/>
              <a:t>Physical </a:t>
            </a:r>
            <a:r>
              <a:rPr sz="3200" spc="-950" dirty="0"/>
              <a:t> </a:t>
            </a:r>
            <a:r>
              <a:rPr sz="3200" spc="-5" dirty="0"/>
              <a:t>Disabilities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56310" y="1830451"/>
            <a:ext cx="8435975" cy="42094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58800" indent="-342900"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Mobility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physical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disabilities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range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people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mild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those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significant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limitations.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shaking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appropriate,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People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limited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prosthesis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usually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shake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hands.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people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 arms,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lightly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touch their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shoulder.</a:t>
            </a:r>
            <a:endParaRPr sz="2400" dirty="0">
              <a:latin typeface="Arial"/>
              <a:cs typeface="Arial"/>
            </a:endParaRPr>
          </a:p>
          <a:p>
            <a:pPr marL="355600" marR="306070" indent="-342900" algn="just">
              <a:spcBef>
                <a:spcPts val="116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When speaking </a:t>
            </a:r>
            <a:r>
              <a:rPr sz="2400" dirty="0">
                <a:latin typeface="Arial"/>
                <a:cs typeface="Arial"/>
              </a:rPr>
              <a:t>to a </a:t>
            </a:r>
            <a:r>
              <a:rPr sz="2400" spc="-5" dirty="0">
                <a:latin typeface="Arial"/>
                <a:cs typeface="Arial"/>
              </a:rPr>
              <a:t>person using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wheelchair </a:t>
            </a:r>
            <a:r>
              <a:rPr sz="2400" dirty="0">
                <a:latin typeface="Arial"/>
                <a:cs typeface="Arial"/>
              </a:rPr>
              <a:t>or scooter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more than a </a:t>
            </a:r>
            <a:r>
              <a:rPr sz="2400" dirty="0">
                <a:latin typeface="Arial"/>
                <a:cs typeface="Arial"/>
              </a:rPr>
              <a:t>few </a:t>
            </a:r>
            <a:r>
              <a:rPr sz="2400" spc="-5" dirty="0">
                <a:latin typeface="Arial"/>
                <a:cs typeface="Arial"/>
              </a:rPr>
              <a:t>minutes, </a:t>
            </a:r>
            <a:r>
              <a:rPr sz="2400" dirty="0">
                <a:latin typeface="Arial"/>
                <a:cs typeface="Arial"/>
              </a:rPr>
              <a:t>try to </a:t>
            </a:r>
            <a:r>
              <a:rPr sz="2400" spc="-5" dirty="0">
                <a:latin typeface="Arial"/>
                <a:cs typeface="Arial"/>
              </a:rPr>
              <a:t>find a seat or kneel so </a:t>
            </a:r>
            <a:r>
              <a:rPr sz="2400" dirty="0">
                <a:latin typeface="Arial"/>
                <a:cs typeface="Arial"/>
              </a:rPr>
              <a:t> that</a:t>
            </a:r>
            <a:r>
              <a:rPr sz="2400" spc="-5" dirty="0">
                <a:latin typeface="Arial"/>
                <a:cs typeface="Arial"/>
              </a:rPr>
              <a:t> you 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the </a:t>
            </a:r>
            <a:r>
              <a:rPr sz="2400" spc="-5" dirty="0">
                <a:latin typeface="Arial"/>
                <a:cs typeface="Arial"/>
              </a:rPr>
              <a:t>same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eye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level.</a:t>
            </a:r>
            <a:endParaRPr sz="2400" dirty="0">
              <a:latin typeface="Arial"/>
              <a:cs typeface="Arial"/>
            </a:endParaRPr>
          </a:p>
          <a:p>
            <a:pPr marL="355600" marR="146050" indent="-342900" algn="just">
              <a:spcBef>
                <a:spcPts val="1240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Always </a:t>
            </a:r>
            <a:r>
              <a:rPr sz="2400" dirty="0">
                <a:latin typeface="Arial"/>
                <a:cs typeface="Arial"/>
              </a:rPr>
              <a:t>ask for </a:t>
            </a:r>
            <a:r>
              <a:rPr sz="2400" spc="-5" dirty="0">
                <a:latin typeface="Arial"/>
                <a:cs typeface="Arial"/>
              </a:rPr>
              <a:t>permission before moving </a:t>
            </a:r>
            <a:r>
              <a:rPr sz="2400" spc="-10" dirty="0">
                <a:latin typeface="Arial"/>
                <a:cs typeface="Arial"/>
              </a:rPr>
              <a:t>someone’s </a:t>
            </a:r>
            <a:r>
              <a:rPr sz="2400" dirty="0">
                <a:latin typeface="Arial"/>
                <a:cs typeface="Arial"/>
              </a:rPr>
              <a:t>cane,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crutches,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walker,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5" dirty="0">
                <a:latin typeface="Arial"/>
                <a:cs typeface="Arial"/>
              </a:rPr>
              <a:t>wheelchair.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2514600"/>
            <a:ext cx="1397643" cy="13639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E065E6B3-F8F9-4F85-99CD-6E6694F951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C7B62-D08B-4BCA-BD40-4A6BCE1ADF1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264" y="383539"/>
            <a:ext cx="89067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Interacting</a:t>
            </a:r>
            <a:r>
              <a:rPr sz="3200" dirty="0"/>
              <a:t> </a:t>
            </a:r>
            <a:r>
              <a:rPr sz="3200" spc="-5" dirty="0"/>
              <a:t>with</a:t>
            </a:r>
            <a:r>
              <a:rPr sz="3200" spc="-10" dirty="0"/>
              <a:t> </a:t>
            </a:r>
            <a:r>
              <a:rPr sz="3200" spc="-25" dirty="0"/>
              <a:t>People</a:t>
            </a:r>
            <a:r>
              <a:rPr sz="3200" spc="-20" dirty="0"/>
              <a:t> </a:t>
            </a:r>
            <a:r>
              <a:rPr sz="3200" spc="-5" dirty="0"/>
              <a:t>with</a:t>
            </a:r>
            <a:r>
              <a:rPr sz="3200" spc="-10" dirty="0"/>
              <a:t> </a:t>
            </a:r>
            <a:r>
              <a:rPr sz="3200" dirty="0"/>
              <a:t>Speech </a:t>
            </a:r>
            <a:r>
              <a:rPr sz="3200" spc="-950" dirty="0"/>
              <a:t> </a:t>
            </a:r>
            <a:r>
              <a:rPr sz="3200" spc="-5" dirty="0"/>
              <a:t>Disabilities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18264" y="1042760"/>
            <a:ext cx="9134290" cy="527259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46050" indent="-342900"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Some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(not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all)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people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 limited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speech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 </a:t>
            </a:r>
            <a:r>
              <a:rPr sz="2200" spc="-5" dirty="0">
                <a:latin typeface="Arial"/>
                <a:cs typeface="Arial"/>
              </a:rPr>
              <a:t>difficulty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understanding </a:t>
            </a:r>
            <a:r>
              <a:rPr sz="2200" spc="-5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what people say to them because of their </a:t>
            </a:r>
            <a:r>
              <a:rPr sz="2200" spc="-15" dirty="0">
                <a:latin typeface="Arial"/>
                <a:cs typeface="Arial"/>
              </a:rPr>
              <a:t>disability, </a:t>
            </a:r>
            <a:r>
              <a:rPr sz="2200" dirty="0">
                <a:latin typeface="Arial"/>
                <a:cs typeface="Arial"/>
              </a:rPr>
              <a:t>age, hearing loss,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cognitive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difficulties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and/or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language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differences.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spcBef>
                <a:spcPts val="9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Repeat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what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tells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confirm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understood.</a:t>
            </a:r>
          </a:p>
          <a:p>
            <a:pPr marL="355600" indent="-342900">
              <a:lnSpc>
                <a:spcPct val="15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Do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raise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voice.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People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 speech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disabilities can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you.</a:t>
            </a:r>
          </a:p>
          <a:p>
            <a:pPr marL="355600" indent="-342900">
              <a:lnSpc>
                <a:spcPct val="15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Ask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questions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Give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individuals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extra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respond.</a:t>
            </a:r>
          </a:p>
          <a:p>
            <a:pPr marL="355600" indent="-342900"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Pay</a:t>
            </a:r>
            <a:r>
              <a:rPr sz="2200" spc="-5" dirty="0">
                <a:latin typeface="Arial"/>
                <a:cs typeface="Arial"/>
              </a:rPr>
              <a:t> attention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pointing,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gestures,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nods,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sounds,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eye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gaze,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blinks.</a:t>
            </a:r>
          </a:p>
          <a:p>
            <a:pPr marL="355600" marR="5080" indent="-342900">
              <a:spcBef>
                <a:spcPts val="12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5" dirty="0">
                <a:latin typeface="Arial"/>
                <a:cs typeface="Arial"/>
              </a:rPr>
              <a:t> have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trouble</a:t>
            </a:r>
            <a:r>
              <a:rPr sz="2200" spc="-5" dirty="0">
                <a:latin typeface="Arial"/>
                <a:cs typeface="Arial"/>
              </a:rPr>
              <a:t> understanding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person’s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speech,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it’s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ask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them </a:t>
            </a:r>
            <a:r>
              <a:rPr sz="2200" spc="-5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 repeat what they are saying, even three or four times. It is better for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know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understand,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error.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554" y="2667000"/>
            <a:ext cx="1821182" cy="17724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9" name="object 15">
            <a:extLst>
              <a:ext uri="{FF2B5EF4-FFF2-40B4-BE49-F238E27FC236}">
                <a16:creationId xmlns:a16="http://schemas.microsoft.com/office/drawing/2014/main" id="{D8C6AC73-E70B-4713-9311-3FEA5922D3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59579A-9151-4E32-9FA8-84C462329A8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FD02DBD7-0487-4692-9177-00C8164D1018}"/>
              </a:ext>
            </a:extLst>
          </p:cNvPr>
          <p:cNvSpPr txBox="1">
            <a:spLocks/>
          </p:cNvSpPr>
          <p:nvPr/>
        </p:nvSpPr>
        <p:spPr>
          <a:xfrm>
            <a:off x="381000" y="477642"/>
            <a:ext cx="4599940" cy="56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sz="3600" b="0" i="0" spc="-15">
                <a:solidFill>
                  <a:srgbClr val="2D83C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Linguistic Services Terms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264FEDA-6C8F-4EFB-AAEB-FC96A3CD741C}"/>
              </a:ext>
            </a:extLst>
          </p:cNvPr>
          <p:cNvSpPr txBox="1"/>
          <p:nvPr/>
        </p:nvSpPr>
        <p:spPr>
          <a:xfrm>
            <a:off x="494982" y="1232101"/>
            <a:ext cx="9182418" cy="537711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50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100" b="1" dirty="0">
                <a:latin typeface="Arial"/>
                <a:cs typeface="Arial"/>
              </a:rPr>
              <a:t>Limited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English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Proficient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(LEP)-</a:t>
            </a:r>
            <a:r>
              <a:rPr sz="2100" spc="-5" dirty="0">
                <a:latin typeface="Arial"/>
                <a:cs typeface="Arial"/>
              </a:rPr>
              <a:t>when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 individual cannot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speak,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read, write, </a:t>
            </a:r>
            <a:r>
              <a:rPr sz="2100" dirty="0">
                <a:latin typeface="Arial"/>
                <a:cs typeface="Arial"/>
              </a:rPr>
              <a:t>or </a:t>
            </a:r>
            <a:r>
              <a:rPr sz="2100" spc="-5" dirty="0">
                <a:latin typeface="Arial"/>
                <a:cs typeface="Arial"/>
              </a:rPr>
              <a:t>understand </a:t>
            </a:r>
            <a:r>
              <a:rPr sz="2100" dirty="0">
                <a:latin typeface="Arial"/>
                <a:cs typeface="Arial"/>
              </a:rPr>
              <a:t>the </a:t>
            </a:r>
            <a:r>
              <a:rPr sz="2100" spc="-5" dirty="0">
                <a:latin typeface="Arial"/>
                <a:cs typeface="Arial"/>
              </a:rPr>
              <a:t>English language </a:t>
            </a:r>
            <a:r>
              <a:rPr sz="2100" dirty="0">
                <a:latin typeface="Arial"/>
                <a:cs typeface="Arial"/>
              </a:rPr>
              <a:t>at a </a:t>
            </a:r>
            <a:r>
              <a:rPr sz="2100" spc="-5" dirty="0">
                <a:latin typeface="Arial"/>
                <a:cs typeface="Arial"/>
              </a:rPr>
              <a:t>level that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permits </a:t>
            </a:r>
            <a:r>
              <a:rPr sz="2100" dirty="0">
                <a:latin typeface="Arial"/>
                <a:cs typeface="Arial"/>
              </a:rPr>
              <a:t>them to </a:t>
            </a:r>
            <a:r>
              <a:rPr sz="2100" spc="-5" dirty="0">
                <a:latin typeface="Arial"/>
                <a:cs typeface="Arial"/>
              </a:rPr>
              <a:t>interact effectively with </a:t>
            </a:r>
            <a:r>
              <a:rPr sz="2100" dirty="0">
                <a:latin typeface="Arial"/>
                <a:cs typeface="Arial"/>
              </a:rPr>
              <a:t>clinical </a:t>
            </a:r>
            <a:r>
              <a:rPr sz="2100" spc="-5" dirty="0">
                <a:latin typeface="Arial"/>
                <a:cs typeface="Arial"/>
              </a:rPr>
              <a:t>or </a:t>
            </a:r>
            <a:r>
              <a:rPr sz="2100" dirty="0">
                <a:latin typeface="Arial"/>
                <a:cs typeface="Arial"/>
              </a:rPr>
              <a:t>non-clinical </a:t>
            </a:r>
            <a:r>
              <a:rPr sz="2100" spc="-10" dirty="0">
                <a:latin typeface="Arial"/>
                <a:cs typeface="Arial"/>
              </a:rPr>
              <a:t>staff </a:t>
            </a:r>
            <a:r>
              <a:rPr sz="2100" spc="-5" dirty="0">
                <a:latin typeface="Arial"/>
                <a:cs typeface="Arial"/>
              </a:rPr>
              <a:t>in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 health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care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setting.</a:t>
            </a:r>
            <a:endParaRPr lang="en-US" sz="2100" dirty="0">
              <a:latin typeface="Arial"/>
              <a:cs typeface="Arial"/>
            </a:endParaRPr>
          </a:p>
          <a:p>
            <a:pPr marL="12065" marR="5080">
              <a:lnSpc>
                <a:spcPct val="90000"/>
              </a:lnSpc>
              <a:spcBef>
                <a:spcPts val="350"/>
              </a:spcBef>
              <a:buClr>
                <a:srgbClr val="0AD0D9"/>
              </a:buClr>
              <a:buSzPct val="95238"/>
              <a:tabLst>
                <a:tab pos="286385" algn="l"/>
                <a:tab pos="287020" algn="l"/>
              </a:tabLst>
            </a:pPr>
            <a:endParaRPr sz="2100" dirty="0">
              <a:latin typeface="Arial"/>
              <a:cs typeface="Arial"/>
            </a:endParaRPr>
          </a:p>
          <a:p>
            <a:pPr marL="286385" marR="404495" indent="-274320">
              <a:lnSpc>
                <a:spcPct val="9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100" b="1" dirty="0">
                <a:latin typeface="Arial"/>
                <a:cs typeface="Arial"/>
              </a:rPr>
              <a:t>Language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Access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Services-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collective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name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 </a:t>
            </a:r>
            <a:r>
              <a:rPr sz="2100" spc="-5" dirty="0">
                <a:latin typeface="Arial"/>
                <a:cs typeface="Arial"/>
              </a:rPr>
              <a:t>any service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that helps </a:t>
            </a:r>
            <a:r>
              <a:rPr sz="2100" dirty="0">
                <a:latin typeface="Arial"/>
                <a:cs typeface="Arial"/>
              </a:rPr>
              <a:t>an LEP </a:t>
            </a:r>
            <a:r>
              <a:rPr sz="2100" spc="-5" dirty="0">
                <a:latin typeface="Arial"/>
                <a:cs typeface="Arial"/>
              </a:rPr>
              <a:t>patient obtain </a:t>
            </a:r>
            <a:r>
              <a:rPr sz="2100" dirty="0">
                <a:latin typeface="Arial"/>
                <a:cs typeface="Arial"/>
              </a:rPr>
              <a:t>the same access to </a:t>
            </a:r>
            <a:r>
              <a:rPr sz="2100" spc="-5" dirty="0">
                <a:latin typeface="Arial"/>
                <a:cs typeface="Arial"/>
              </a:rPr>
              <a:t>and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understanding </a:t>
            </a:r>
            <a:r>
              <a:rPr sz="2100" dirty="0">
                <a:latin typeface="Arial"/>
                <a:cs typeface="Arial"/>
              </a:rPr>
              <a:t>of </a:t>
            </a:r>
            <a:r>
              <a:rPr sz="2100" spc="-5" dirty="0">
                <a:latin typeface="Arial"/>
                <a:cs typeface="Arial"/>
              </a:rPr>
              <a:t>health care as an English speaker would </a:t>
            </a:r>
            <a:r>
              <a:rPr sz="2100" spc="-10" dirty="0">
                <a:latin typeface="Arial"/>
                <a:cs typeface="Arial"/>
              </a:rPr>
              <a:t>have. </a:t>
            </a:r>
            <a:r>
              <a:rPr sz="2100" spc="-5" dirty="0">
                <a:latin typeface="Arial"/>
                <a:cs typeface="Arial"/>
              </a:rPr>
              <a:t> This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can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include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use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bilingual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staff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interpreters.</a:t>
            </a:r>
            <a:r>
              <a:rPr sz="2100" dirty="0">
                <a:latin typeface="Arial"/>
                <a:cs typeface="Arial"/>
              </a:rPr>
              <a:t> It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also 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includes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provision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translated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documents</a:t>
            </a:r>
            <a:r>
              <a:rPr lang="en-US" sz="2100" spc="-5" dirty="0">
                <a:latin typeface="Arial"/>
                <a:cs typeface="Arial"/>
              </a:rPr>
              <a:t>.</a:t>
            </a:r>
          </a:p>
          <a:p>
            <a:pPr marL="12065" marR="404495">
              <a:lnSpc>
                <a:spcPct val="90000"/>
              </a:lnSpc>
              <a:spcBef>
                <a:spcPts val="505"/>
              </a:spcBef>
              <a:buClr>
                <a:srgbClr val="0AD0D9"/>
              </a:buClr>
              <a:buSzPct val="95238"/>
              <a:tabLst>
                <a:tab pos="286385" algn="l"/>
                <a:tab pos="287020" algn="l"/>
              </a:tabLst>
            </a:pPr>
            <a:endParaRPr sz="2100" dirty="0">
              <a:latin typeface="Arial"/>
              <a:cs typeface="Arial"/>
            </a:endParaRPr>
          </a:p>
          <a:p>
            <a:pPr marL="286385" marR="142875" indent="-274320">
              <a:lnSpc>
                <a:spcPts val="2270"/>
              </a:lnSpc>
              <a:spcBef>
                <a:spcPts val="540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100" b="1" spc="-5" dirty="0">
                <a:latin typeface="Arial"/>
                <a:cs typeface="Arial"/>
              </a:rPr>
              <a:t>Interpretation-</a:t>
            </a:r>
            <a:r>
              <a:rPr sz="2100" spc="-5" dirty="0">
                <a:latin typeface="Arial"/>
                <a:cs typeface="Arial"/>
              </a:rPr>
              <a:t>the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process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of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understanding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analyzing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spoken or signed message and re-expressing </a:t>
            </a:r>
            <a:r>
              <a:rPr sz="2100" dirty="0">
                <a:latin typeface="Arial"/>
                <a:cs typeface="Arial"/>
              </a:rPr>
              <a:t>that </a:t>
            </a:r>
            <a:r>
              <a:rPr sz="2100" spc="-5" dirty="0">
                <a:latin typeface="Arial"/>
                <a:cs typeface="Arial"/>
              </a:rPr>
              <a:t>message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faithfully,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accurately,</a:t>
            </a:r>
            <a:r>
              <a:rPr sz="2100" spc="-5" dirty="0">
                <a:latin typeface="Arial"/>
                <a:cs typeface="Arial"/>
              </a:rPr>
              <a:t> and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objectively in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another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language,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taking </a:t>
            </a:r>
            <a:r>
              <a:rPr sz="2100" dirty="0">
                <a:latin typeface="Arial"/>
                <a:cs typeface="Arial"/>
              </a:rPr>
              <a:t>the </a:t>
            </a:r>
            <a:r>
              <a:rPr sz="2100" spc="-5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cultural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social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context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into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account.</a:t>
            </a:r>
            <a:endParaRPr lang="en-US" sz="2100" spc="-5" dirty="0">
              <a:latin typeface="Arial"/>
              <a:cs typeface="Arial"/>
            </a:endParaRPr>
          </a:p>
          <a:p>
            <a:pPr marL="12065" marR="142875">
              <a:lnSpc>
                <a:spcPts val="2270"/>
              </a:lnSpc>
              <a:spcBef>
                <a:spcPts val="540"/>
              </a:spcBef>
              <a:buClr>
                <a:srgbClr val="0AD0D9"/>
              </a:buClr>
              <a:buSzPct val="95238"/>
              <a:tabLst>
                <a:tab pos="286385" algn="l"/>
                <a:tab pos="287020" algn="l"/>
              </a:tabLst>
            </a:pPr>
            <a:endParaRPr sz="2100" dirty="0">
              <a:latin typeface="Arial"/>
              <a:cs typeface="Arial"/>
            </a:endParaRPr>
          </a:p>
          <a:p>
            <a:pPr marL="287020" indent="-274320">
              <a:lnSpc>
                <a:spcPts val="2395"/>
              </a:lnSpc>
              <a:spcBef>
                <a:spcPts val="210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100" b="1" spc="-15" dirty="0">
                <a:latin typeface="Arial"/>
                <a:cs typeface="Arial"/>
              </a:rPr>
              <a:t>Translation-</a:t>
            </a:r>
            <a:r>
              <a:rPr sz="2100" b="1" spc="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5" dirty="0">
                <a:latin typeface="Arial"/>
                <a:cs typeface="Arial"/>
              </a:rPr>
              <a:t> conversion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5" dirty="0">
                <a:latin typeface="Arial"/>
                <a:cs typeface="Arial"/>
              </a:rPr>
              <a:t> written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text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corresponding</a:t>
            </a:r>
            <a:endParaRPr sz="2100" dirty="0">
              <a:latin typeface="Arial"/>
              <a:cs typeface="Arial"/>
            </a:endParaRPr>
          </a:p>
          <a:p>
            <a:pPr marL="286385">
              <a:lnSpc>
                <a:spcPts val="2395"/>
              </a:lnSpc>
            </a:pPr>
            <a:r>
              <a:rPr sz="2100" spc="-5" dirty="0">
                <a:latin typeface="Arial"/>
                <a:cs typeface="Arial"/>
              </a:rPr>
              <a:t>written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text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different </a:t>
            </a:r>
            <a:r>
              <a:rPr sz="2100" spc="-5" dirty="0">
                <a:latin typeface="Arial"/>
                <a:cs typeface="Arial"/>
              </a:rPr>
              <a:t>language.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4" name="object 15">
            <a:extLst>
              <a:ext uri="{FF2B5EF4-FFF2-40B4-BE49-F238E27FC236}">
                <a16:creationId xmlns:a16="http://schemas.microsoft.com/office/drawing/2014/main" id="{328F1528-F4B4-43C0-B7F2-8872CE0AB9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069C04-366C-4603-9413-2EE1155E5A7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16">
            <a:extLst>
              <a:ext uri="{FF2B5EF4-FFF2-40B4-BE49-F238E27FC236}">
                <a16:creationId xmlns:a16="http://schemas.microsoft.com/office/drawing/2014/main" id="{05E62B88-9FE3-44DE-989C-D466AA4FA344}"/>
              </a:ext>
            </a:extLst>
          </p:cNvPr>
          <p:cNvSpPr txBox="1"/>
          <p:nvPr/>
        </p:nvSpPr>
        <p:spPr>
          <a:xfrm>
            <a:off x="9085833" y="5867401"/>
            <a:ext cx="11249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3</a:t>
            </a:fld>
            <a:endParaRPr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7951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922" y="751477"/>
            <a:ext cx="808903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Interacting with </a:t>
            </a:r>
            <a:r>
              <a:rPr sz="3200" spc="-950" dirty="0"/>
              <a:t> </a:t>
            </a:r>
            <a:r>
              <a:rPr sz="3200" spc="-15" dirty="0"/>
              <a:t>Visua</a:t>
            </a:r>
            <a:r>
              <a:rPr lang="en-US" sz="3200" spc="-15" dirty="0"/>
              <a:t>lly Impaired Patients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32484" y="1414858"/>
            <a:ext cx="8716315" cy="520911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5080" indent="-343535">
              <a:spcBef>
                <a:spcPts val="540"/>
              </a:spcBef>
              <a:buChar char="•"/>
              <a:tabLst>
                <a:tab pos="354965" algn="l"/>
                <a:tab pos="356235" algn="l"/>
              </a:tabLst>
            </a:pPr>
            <a:r>
              <a:rPr sz="2100" spc="-5" dirty="0">
                <a:latin typeface="Arial"/>
                <a:cs typeface="Arial"/>
              </a:rPr>
              <a:t>People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can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have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range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of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visual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disabilities,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from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having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no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vision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 </a:t>
            </a:r>
            <a:r>
              <a:rPr sz="2100" spc="-5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people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who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have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low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vision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may be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able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read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large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print.</a:t>
            </a:r>
            <a:endParaRPr sz="2100" dirty="0">
              <a:latin typeface="Arial"/>
              <a:cs typeface="Arial"/>
            </a:endParaRPr>
          </a:p>
          <a:p>
            <a:pPr marL="355600" marR="276860" indent="-343535">
              <a:spcBef>
                <a:spcPts val="1220"/>
              </a:spcBef>
              <a:buChar char="•"/>
              <a:tabLst>
                <a:tab pos="354965" algn="l"/>
                <a:tab pos="356235" algn="l"/>
              </a:tabLst>
            </a:pPr>
            <a:r>
              <a:rPr sz="2100" spc="-5" dirty="0">
                <a:latin typeface="Arial"/>
                <a:cs typeface="Arial"/>
              </a:rPr>
              <a:t>When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offering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help,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identify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yourself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let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people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know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you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are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speaking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them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by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gently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touching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their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arm.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If you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leave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people’s </a:t>
            </a:r>
            <a:r>
              <a:rPr sz="2100" spc="-509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immediate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area,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tell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them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so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they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will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not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be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talking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empty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space.</a:t>
            </a:r>
            <a:endParaRPr sz="2100" dirty="0">
              <a:latin typeface="Arial"/>
              <a:cs typeface="Arial"/>
            </a:endParaRPr>
          </a:p>
          <a:p>
            <a:pPr marL="355600" marR="839469" indent="-343535">
              <a:spcBef>
                <a:spcPts val="1200"/>
              </a:spcBef>
              <a:buChar char="•"/>
              <a:tabLst>
                <a:tab pos="354965" algn="l"/>
                <a:tab pos="356235" algn="l"/>
              </a:tabLst>
            </a:pPr>
            <a:r>
              <a:rPr sz="2100" spc="-5" dirty="0">
                <a:latin typeface="Arial"/>
                <a:cs typeface="Arial"/>
              </a:rPr>
              <a:t>Speak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directly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facing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person.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Your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natural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speaking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tone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is </a:t>
            </a:r>
            <a:r>
              <a:rPr sz="2100" spc="-5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sufficient.</a:t>
            </a:r>
            <a:endParaRPr sz="2100" dirty="0">
              <a:latin typeface="Arial"/>
              <a:cs typeface="Arial"/>
            </a:endParaRPr>
          </a:p>
          <a:p>
            <a:pPr marL="355600" marR="158115" indent="-343535">
              <a:spcBef>
                <a:spcPts val="1200"/>
              </a:spcBef>
              <a:buChar char="•"/>
              <a:tabLst>
                <a:tab pos="354965" algn="l"/>
                <a:tab pos="356235" algn="l"/>
              </a:tabLst>
            </a:pPr>
            <a:r>
              <a:rPr sz="2100" spc="-5" dirty="0">
                <a:latin typeface="Arial"/>
                <a:cs typeface="Arial"/>
              </a:rPr>
              <a:t>When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giving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directions,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be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specific.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Clock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clues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may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be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helpful,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such </a:t>
            </a:r>
            <a:r>
              <a:rPr sz="2100" spc="-509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as “the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desk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is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at 6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o'clock.”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When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guiding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person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through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doorway,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let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them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know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if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door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opens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or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out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right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or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the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left.</a:t>
            </a:r>
            <a:endParaRPr sz="2100" dirty="0">
              <a:latin typeface="Arial"/>
              <a:cs typeface="Arial"/>
            </a:endParaRPr>
          </a:p>
          <a:p>
            <a:pPr marL="355600" marR="330835" indent="-343535" algn="just">
              <a:spcBef>
                <a:spcPts val="1190"/>
              </a:spcBef>
              <a:buChar char="•"/>
              <a:tabLst>
                <a:tab pos="356235" algn="l"/>
              </a:tabLst>
            </a:pPr>
            <a:r>
              <a:rPr sz="2100" spc="-5" dirty="0">
                <a:latin typeface="Arial"/>
                <a:cs typeface="Arial"/>
              </a:rPr>
              <a:t>People </a:t>
            </a:r>
            <a:r>
              <a:rPr sz="2100" spc="-10" dirty="0">
                <a:latin typeface="Arial"/>
                <a:cs typeface="Arial"/>
              </a:rPr>
              <a:t>who </a:t>
            </a:r>
            <a:r>
              <a:rPr sz="2100" spc="-5" dirty="0">
                <a:latin typeface="Arial"/>
                <a:cs typeface="Arial"/>
              </a:rPr>
              <a:t>are blind or have visual impairments may request print 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materials in accessible formats such as digital, audio, large print, or </a:t>
            </a:r>
            <a:r>
              <a:rPr sz="2100" spc="-5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Braille.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486" y="2362200"/>
            <a:ext cx="1592579" cy="15925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952032" y="6433778"/>
            <a:ext cx="208279" cy="15811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64ACBD3E-33BE-405A-8F04-0E7C64D6BB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9A41E-F5D8-4A8C-801D-DDC1B31D83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18898"/>
            <a:ext cx="8763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/>
              <a:t>Interacting</a:t>
            </a:r>
            <a:r>
              <a:rPr sz="3200" spc="-50" dirty="0"/>
              <a:t> </a:t>
            </a:r>
            <a:r>
              <a:rPr sz="3200" dirty="0"/>
              <a:t>with</a:t>
            </a:r>
            <a:r>
              <a:rPr lang="en-US" sz="3200" dirty="0"/>
              <a:t> </a:t>
            </a:r>
            <a:r>
              <a:rPr sz="3200" dirty="0"/>
              <a:t>Hearing</a:t>
            </a:r>
            <a:r>
              <a:rPr sz="3200" spc="-50" dirty="0"/>
              <a:t> </a:t>
            </a:r>
            <a:r>
              <a:rPr sz="3200" spc="-5" dirty="0"/>
              <a:t>Impaired</a:t>
            </a:r>
            <a:r>
              <a:rPr sz="3200" spc="-30" dirty="0"/>
              <a:t> </a:t>
            </a:r>
            <a:r>
              <a:rPr sz="3200" spc="-5" dirty="0"/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058" y="1013711"/>
            <a:ext cx="10058400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3189"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Even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when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with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hearing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impairment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utilizes hearing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aids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active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listening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strategies, </a:t>
            </a:r>
            <a:r>
              <a:rPr spc="-4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 critical that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all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people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involved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 a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conversation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put</a:t>
            </a:r>
            <a:r>
              <a:rPr dirty="0">
                <a:latin typeface="Arial"/>
                <a:cs typeface="Arial"/>
              </a:rPr>
              <a:t> in </a:t>
            </a:r>
            <a:r>
              <a:rPr spc="-5" dirty="0">
                <a:latin typeface="Arial"/>
                <a:cs typeface="Arial"/>
              </a:rPr>
              <a:t>their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best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effort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for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successful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communication.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dirty="0">
              <a:latin typeface="Arial"/>
              <a:cs typeface="Arial"/>
            </a:endParaRPr>
          </a:p>
          <a:p>
            <a:pPr marL="12700"/>
            <a:r>
              <a:rPr b="1" spc="-5" dirty="0">
                <a:latin typeface="Arial"/>
                <a:cs typeface="Arial"/>
              </a:rPr>
              <a:t>Helpful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tips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to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remember:</a:t>
            </a:r>
            <a:endParaRPr dirty="0">
              <a:latin typeface="Arial"/>
              <a:cs typeface="Arial"/>
            </a:endParaRPr>
          </a:p>
          <a:p>
            <a:pPr marL="287020" indent="-274320"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b="1" spc="-5" dirty="0">
                <a:latin typeface="Arial"/>
                <a:cs typeface="Arial"/>
              </a:rPr>
              <a:t>Speak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normally</a:t>
            </a:r>
            <a:r>
              <a:rPr spc="-10" dirty="0">
                <a:latin typeface="Arial"/>
                <a:cs typeface="Arial"/>
              </a:rPr>
              <a:t>,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fast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slowly.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Use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short,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simple sentences.</a:t>
            </a:r>
            <a:endParaRPr dirty="0">
              <a:latin typeface="Arial"/>
              <a:cs typeface="Arial"/>
            </a:endParaRPr>
          </a:p>
          <a:p>
            <a:pPr marL="287020" indent="-274320">
              <a:spcBef>
                <a:spcPts val="384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b="1" spc="-5" dirty="0">
                <a:latin typeface="Arial"/>
                <a:cs typeface="Arial"/>
              </a:rPr>
              <a:t>Do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not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exaggerate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speech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lip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movements.</a:t>
            </a:r>
            <a:endParaRPr dirty="0">
              <a:latin typeface="Arial"/>
              <a:cs typeface="Arial"/>
            </a:endParaRPr>
          </a:p>
          <a:p>
            <a:pPr marL="299085" indent="-287020">
              <a:buClr>
                <a:srgbClr val="0AD0D9"/>
              </a:buClr>
              <a:buSzPct val="93750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If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can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sign,</a:t>
            </a:r>
            <a:r>
              <a:rPr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use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an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interpreter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99085" marR="654050" indent="-287020">
              <a:buClr>
                <a:srgbClr val="0AD0D9"/>
              </a:buClr>
              <a:buSzPct val="93750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spc="-5" dirty="0">
                <a:latin typeface="Arial"/>
                <a:cs typeface="Arial"/>
              </a:rPr>
              <a:t>Be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prepared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write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down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questions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answers,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give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person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with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hearing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impairment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opportunity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do 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same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 </a:t>
            </a:r>
            <a:r>
              <a:rPr spc="-15" dirty="0">
                <a:latin typeface="Arial"/>
                <a:cs typeface="Arial"/>
              </a:rPr>
              <a:t>necessary.</a:t>
            </a:r>
            <a:endParaRPr dirty="0">
              <a:latin typeface="Arial"/>
              <a:cs typeface="Arial"/>
            </a:endParaRPr>
          </a:p>
          <a:p>
            <a:pPr marL="299085" indent="-287020">
              <a:buClr>
                <a:srgbClr val="0AD0D9"/>
              </a:buClr>
              <a:buSzPct val="93750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spc="-10" dirty="0">
                <a:latin typeface="Arial"/>
                <a:cs typeface="Arial"/>
              </a:rPr>
              <a:t>Write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down</a:t>
            </a:r>
            <a:r>
              <a:rPr b="1" spc="-5" dirty="0">
                <a:latin typeface="Arial"/>
                <a:cs typeface="Arial"/>
              </a:rPr>
              <a:t> important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information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e.g.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health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education or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instructions,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give to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patient.</a:t>
            </a:r>
            <a:endParaRPr dirty="0">
              <a:latin typeface="Arial"/>
              <a:cs typeface="Arial"/>
            </a:endParaRPr>
          </a:p>
          <a:p>
            <a:pPr marL="287020" marR="12065" indent="-274320"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b="1" spc="-5" dirty="0">
                <a:latin typeface="Arial"/>
                <a:cs typeface="Arial"/>
              </a:rPr>
              <a:t>Make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sure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the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room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has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enough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lighting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People</a:t>
            </a:r>
            <a:r>
              <a:rPr spc="-10" dirty="0">
                <a:latin typeface="Arial"/>
                <a:cs typeface="Arial"/>
              </a:rPr>
              <a:t> with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hearing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loss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often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rely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upon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lip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reading,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facial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expressions, body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language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gestures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improve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communication.</a:t>
            </a:r>
            <a:endParaRPr dirty="0">
              <a:latin typeface="Arial"/>
              <a:cs typeface="Arial"/>
            </a:endParaRPr>
          </a:p>
          <a:p>
            <a:pPr marL="287020" indent="-274320"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b="1" spc="-5" dirty="0">
                <a:latin typeface="Arial"/>
                <a:cs typeface="Arial"/>
              </a:rPr>
              <a:t>Minimize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background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noise.</a:t>
            </a:r>
            <a:endParaRPr dirty="0">
              <a:latin typeface="Arial"/>
              <a:cs typeface="Arial"/>
            </a:endParaRPr>
          </a:p>
          <a:p>
            <a:pPr marL="287020" marR="5080" indent="-274320"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b="1" spc="-5" dirty="0">
                <a:latin typeface="Arial"/>
                <a:cs typeface="Arial"/>
              </a:rPr>
              <a:t>Make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it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easy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to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see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everyone's</a:t>
            </a:r>
            <a:r>
              <a:rPr b="1" spc="7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faces.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will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dirty="0">
                <a:latin typeface="Arial"/>
                <a:cs typeface="Arial"/>
              </a:rPr>
              <a:t> in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group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setting,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choose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location </a:t>
            </a:r>
            <a:r>
              <a:rPr spc="-10" dirty="0">
                <a:latin typeface="Arial"/>
                <a:cs typeface="Arial"/>
              </a:rPr>
              <a:t>where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person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with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hearing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loss</a:t>
            </a:r>
            <a:r>
              <a:rPr spc="-10" dirty="0">
                <a:latin typeface="Arial"/>
                <a:cs typeface="Arial"/>
              </a:rPr>
              <a:t> will </a:t>
            </a:r>
            <a:r>
              <a:rPr spc="-5" dirty="0">
                <a:latin typeface="Arial"/>
                <a:cs typeface="Arial"/>
              </a:rPr>
              <a:t>have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visual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access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everyone's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faces.</a:t>
            </a:r>
            <a:endParaRPr dirty="0">
              <a:latin typeface="Arial"/>
              <a:cs typeface="Arial"/>
            </a:endParaRPr>
          </a:p>
          <a:p>
            <a:pPr marL="287020" marR="83820" indent="-274320"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pc="-5" dirty="0">
                <a:latin typeface="Arial"/>
                <a:cs typeface="Arial"/>
              </a:rPr>
              <a:t>People tend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agree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with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their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health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care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workers,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sometimes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without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understanding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what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has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been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said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them.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After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every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important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point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message,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ask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they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understood 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and,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necessary,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ask them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repeat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message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instructions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back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(especially 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important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 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unaccompanied).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6" name="object 15">
            <a:extLst>
              <a:ext uri="{FF2B5EF4-FFF2-40B4-BE49-F238E27FC236}">
                <a16:creationId xmlns:a16="http://schemas.microsoft.com/office/drawing/2014/main" id="{1301DDD2-F705-4CEF-B466-0FBEE2668A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51F51-BFA4-45AB-BA20-A1800010CA8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278C4BD5-F35D-461C-8E37-1CA300FF651E}"/>
              </a:ext>
            </a:extLst>
          </p:cNvPr>
          <p:cNvSpPr txBox="1"/>
          <p:nvPr/>
        </p:nvSpPr>
        <p:spPr>
          <a:xfrm>
            <a:off x="8648686" y="6566967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31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74345"/>
            <a:ext cx="8534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dirty="0"/>
              <a:t>Interacting</a:t>
            </a:r>
            <a:r>
              <a:rPr sz="3200" spc="-25" dirty="0"/>
              <a:t> </a:t>
            </a:r>
            <a:r>
              <a:rPr sz="3200" spc="-5" dirty="0"/>
              <a:t>with</a:t>
            </a:r>
            <a:r>
              <a:rPr sz="3200" spc="-20" dirty="0"/>
              <a:t> </a:t>
            </a:r>
            <a:r>
              <a:rPr sz="3200" dirty="0"/>
              <a:t>Patients</a:t>
            </a:r>
            <a:r>
              <a:rPr lang="en-US" sz="3200" dirty="0"/>
              <a:t> </a:t>
            </a:r>
            <a:r>
              <a:rPr sz="3200" spc="-5" dirty="0"/>
              <a:t>with</a:t>
            </a:r>
            <a:r>
              <a:rPr sz="3200" spc="5" dirty="0"/>
              <a:t> </a:t>
            </a:r>
            <a:r>
              <a:rPr sz="3200" spc="-5" dirty="0"/>
              <a:t>Cognitive</a:t>
            </a:r>
            <a:r>
              <a:rPr sz="3200" spc="15" dirty="0"/>
              <a:t> </a:t>
            </a:r>
            <a:r>
              <a:rPr sz="3200" spc="-5" dirty="0"/>
              <a:t>Impairments</a:t>
            </a:r>
            <a:r>
              <a:rPr sz="3200" spc="20" dirty="0"/>
              <a:t> </a:t>
            </a:r>
            <a:r>
              <a:rPr sz="3200" spc="-5" dirty="0"/>
              <a:t>or </a:t>
            </a:r>
            <a:r>
              <a:rPr sz="3200" spc="-765" dirty="0"/>
              <a:t> </a:t>
            </a:r>
            <a:r>
              <a:rPr sz="3200" spc="-5" dirty="0"/>
              <a:t>Mental</a:t>
            </a:r>
            <a:r>
              <a:rPr sz="3200" spc="10" dirty="0"/>
              <a:t> </a:t>
            </a:r>
            <a:r>
              <a:rPr sz="3200" spc="-5" dirty="0"/>
              <a:t>Health</a:t>
            </a:r>
            <a:r>
              <a:rPr sz="3200" spc="5" dirty="0"/>
              <a:t> </a:t>
            </a:r>
            <a:r>
              <a:rPr sz="3200" spc="-5" dirty="0"/>
              <a:t>Challenges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00188" y="4159360"/>
            <a:ext cx="7741920" cy="19157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7020" indent="-274320">
              <a:spcBef>
                <a:spcPts val="3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Arial"/>
                <a:cs typeface="Arial"/>
              </a:rPr>
              <a:t>Offer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clear,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concise,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concrete,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simple</a:t>
            </a:r>
            <a:r>
              <a:rPr sz="2000" spc="-15" dirty="0">
                <a:latin typeface="Arial"/>
                <a:cs typeface="Arial"/>
              </a:rPr>
              <a:t> manner.</a:t>
            </a:r>
            <a:endParaRPr sz="2000" dirty="0">
              <a:latin typeface="Arial"/>
              <a:cs typeface="Arial"/>
            </a:endParaRPr>
          </a:p>
          <a:p>
            <a:pPr marL="286385" marR="757555" indent="-274320">
              <a:lnSpc>
                <a:spcPts val="2160"/>
              </a:lnSpc>
              <a:spcBef>
                <a:spcPts val="509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If you are not being understood, modify your method of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communicating.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words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sentences.</a:t>
            </a:r>
          </a:p>
          <a:p>
            <a:pPr marL="287020" indent="-274320">
              <a:lnSpc>
                <a:spcPts val="2280"/>
              </a:lnSpc>
              <a:spcBef>
                <a:spcPts val="21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Allow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words,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slowly,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28638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their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own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way.</a:t>
            </a:r>
            <a:endParaRPr sz="2000" dirty="0">
              <a:latin typeface="Arial"/>
              <a:cs typeface="Arial"/>
            </a:endParaRPr>
          </a:p>
          <a:p>
            <a:pPr marL="287020" indent="-274320"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Make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understands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3400" y="1775816"/>
            <a:ext cx="8689975" cy="2301240"/>
            <a:chOff x="74677" y="1789176"/>
            <a:chExt cx="8689975" cy="2301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7" y="1789176"/>
              <a:ext cx="8689848" cy="2289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57" y="1868424"/>
              <a:ext cx="8528304" cy="2221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400" y="1828800"/>
              <a:ext cx="8534400" cy="2133600"/>
            </a:xfrm>
            <a:custGeom>
              <a:avLst/>
              <a:gdLst/>
              <a:ahLst/>
              <a:cxnLst/>
              <a:rect l="l" t="t" r="r" b="b"/>
              <a:pathLst>
                <a:path w="8534400" h="2133600">
                  <a:moveTo>
                    <a:pt x="8178800" y="0"/>
                  </a:moveTo>
                  <a:lnTo>
                    <a:pt x="355612" y="0"/>
                  </a:lnTo>
                  <a:lnTo>
                    <a:pt x="307356" y="3247"/>
                  </a:lnTo>
                  <a:lnTo>
                    <a:pt x="261074" y="12705"/>
                  </a:lnTo>
                  <a:lnTo>
                    <a:pt x="217189" y="27951"/>
                  </a:lnTo>
                  <a:lnTo>
                    <a:pt x="176125" y="48561"/>
                  </a:lnTo>
                  <a:lnTo>
                    <a:pt x="138305" y="74109"/>
                  </a:lnTo>
                  <a:lnTo>
                    <a:pt x="104154" y="104171"/>
                  </a:lnTo>
                  <a:lnTo>
                    <a:pt x="74094" y="138324"/>
                  </a:lnTo>
                  <a:lnTo>
                    <a:pt x="48550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600"/>
                  </a:lnTo>
                  <a:lnTo>
                    <a:pt x="0" y="1778000"/>
                  </a:lnTo>
                  <a:lnTo>
                    <a:pt x="3246" y="1826242"/>
                  </a:lnTo>
                  <a:lnTo>
                    <a:pt x="12702" y="1872515"/>
                  </a:lnTo>
                  <a:lnTo>
                    <a:pt x="27944" y="1916394"/>
                  </a:lnTo>
                  <a:lnTo>
                    <a:pt x="48550" y="1957455"/>
                  </a:lnTo>
                  <a:lnTo>
                    <a:pt x="74094" y="1995275"/>
                  </a:lnTo>
                  <a:lnTo>
                    <a:pt x="104154" y="2029428"/>
                  </a:lnTo>
                  <a:lnTo>
                    <a:pt x="138305" y="2059490"/>
                  </a:lnTo>
                  <a:lnTo>
                    <a:pt x="176125" y="2085038"/>
                  </a:lnTo>
                  <a:lnTo>
                    <a:pt x="217189" y="2105648"/>
                  </a:lnTo>
                  <a:lnTo>
                    <a:pt x="261074" y="2120894"/>
                  </a:lnTo>
                  <a:lnTo>
                    <a:pt x="307356" y="2130352"/>
                  </a:lnTo>
                  <a:lnTo>
                    <a:pt x="355612" y="2133600"/>
                  </a:lnTo>
                  <a:lnTo>
                    <a:pt x="8178800" y="2133600"/>
                  </a:lnTo>
                  <a:lnTo>
                    <a:pt x="8227042" y="2130352"/>
                  </a:lnTo>
                  <a:lnTo>
                    <a:pt x="8273315" y="2120894"/>
                  </a:lnTo>
                  <a:lnTo>
                    <a:pt x="8317194" y="2105648"/>
                  </a:lnTo>
                  <a:lnTo>
                    <a:pt x="8358255" y="2085038"/>
                  </a:lnTo>
                  <a:lnTo>
                    <a:pt x="8396075" y="2059490"/>
                  </a:lnTo>
                  <a:lnTo>
                    <a:pt x="8430228" y="2029428"/>
                  </a:lnTo>
                  <a:lnTo>
                    <a:pt x="8460290" y="1995275"/>
                  </a:lnTo>
                  <a:lnTo>
                    <a:pt x="8485838" y="1957455"/>
                  </a:lnTo>
                  <a:lnTo>
                    <a:pt x="8506448" y="1916394"/>
                  </a:lnTo>
                  <a:lnTo>
                    <a:pt x="8521694" y="1872515"/>
                  </a:lnTo>
                  <a:lnTo>
                    <a:pt x="8531152" y="1826242"/>
                  </a:lnTo>
                  <a:lnTo>
                    <a:pt x="8534400" y="1778000"/>
                  </a:lnTo>
                  <a:lnTo>
                    <a:pt x="8534400" y="355600"/>
                  </a:lnTo>
                  <a:lnTo>
                    <a:pt x="8531152" y="307357"/>
                  </a:lnTo>
                  <a:lnTo>
                    <a:pt x="8521694" y="261084"/>
                  </a:lnTo>
                  <a:lnTo>
                    <a:pt x="8506448" y="217205"/>
                  </a:lnTo>
                  <a:lnTo>
                    <a:pt x="8485838" y="176144"/>
                  </a:lnTo>
                  <a:lnTo>
                    <a:pt x="8460290" y="138324"/>
                  </a:lnTo>
                  <a:lnTo>
                    <a:pt x="8430228" y="104171"/>
                  </a:lnTo>
                  <a:lnTo>
                    <a:pt x="8396075" y="74109"/>
                  </a:lnTo>
                  <a:lnTo>
                    <a:pt x="8358255" y="48561"/>
                  </a:lnTo>
                  <a:lnTo>
                    <a:pt x="8317194" y="27951"/>
                  </a:lnTo>
                  <a:lnTo>
                    <a:pt x="8273315" y="12705"/>
                  </a:lnTo>
                  <a:lnTo>
                    <a:pt x="8227042" y="3247"/>
                  </a:lnTo>
                  <a:lnTo>
                    <a:pt x="8178800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828800"/>
              <a:ext cx="8534400" cy="2133600"/>
            </a:xfrm>
            <a:custGeom>
              <a:avLst/>
              <a:gdLst/>
              <a:ahLst/>
              <a:cxnLst/>
              <a:rect l="l" t="t" r="r" b="b"/>
              <a:pathLst>
                <a:path w="8534400" h="2133600">
                  <a:moveTo>
                    <a:pt x="0" y="355600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50" y="176144"/>
                  </a:lnTo>
                  <a:lnTo>
                    <a:pt x="74094" y="138324"/>
                  </a:lnTo>
                  <a:lnTo>
                    <a:pt x="104154" y="104171"/>
                  </a:lnTo>
                  <a:lnTo>
                    <a:pt x="138305" y="74109"/>
                  </a:lnTo>
                  <a:lnTo>
                    <a:pt x="176125" y="48561"/>
                  </a:lnTo>
                  <a:lnTo>
                    <a:pt x="217189" y="27951"/>
                  </a:lnTo>
                  <a:lnTo>
                    <a:pt x="261074" y="12705"/>
                  </a:lnTo>
                  <a:lnTo>
                    <a:pt x="307356" y="3247"/>
                  </a:lnTo>
                  <a:lnTo>
                    <a:pt x="355612" y="0"/>
                  </a:lnTo>
                  <a:lnTo>
                    <a:pt x="8178800" y="0"/>
                  </a:lnTo>
                  <a:lnTo>
                    <a:pt x="8227042" y="3247"/>
                  </a:lnTo>
                  <a:lnTo>
                    <a:pt x="8273315" y="12705"/>
                  </a:lnTo>
                  <a:lnTo>
                    <a:pt x="8317194" y="27951"/>
                  </a:lnTo>
                  <a:lnTo>
                    <a:pt x="8358255" y="48561"/>
                  </a:lnTo>
                  <a:lnTo>
                    <a:pt x="8396075" y="74109"/>
                  </a:lnTo>
                  <a:lnTo>
                    <a:pt x="8430228" y="104171"/>
                  </a:lnTo>
                  <a:lnTo>
                    <a:pt x="8460290" y="138324"/>
                  </a:lnTo>
                  <a:lnTo>
                    <a:pt x="8485838" y="176144"/>
                  </a:lnTo>
                  <a:lnTo>
                    <a:pt x="8506448" y="217205"/>
                  </a:lnTo>
                  <a:lnTo>
                    <a:pt x="8521694" y="261084"/>
                  </a:lnTo>
                  <a:lnTo>
                    <a:pt x="8531152" y="307357"/>
                  </a:lnTo>
                  <a:lnTo>
                    <a:pt x="8534400" y="355600"/>
                  </a:lnTo>
                  <a:lnTo>
                    <a:pt x="8534400" y="1778000"/>
                  </a:lnTo>
                  <a:lnTo>
                    <a:pt x="8531152" y="1826242"/>
                  </a:lnTo>
                  <a:lnTo>
                    <a:pt x="8521694" y="1872515"/>
                  </a:lnTo>
                  <a:lnTo>
                    <a:pt x="8506448" y="1916394"/>
                  </a:lnTo>
                  <a:lnTo>
                    <a:pt x="8485838" y="1957455"/>
                  </a:lnTo>
                  <a:lnTo>
                    <a:pt x="8460290" y="1995275"/>
                  </a:lnTo>
                  <a:lnTo>
                    <a:pt x="8430228" y="2029428"/>
                  </a:lnTo>
                  <a:lnTo>
                    <a:pt x="8396075" y="2059490"/>
                  </a:lnTo>
                  <a:lnTo>
                    <a:pt x="8358255" y="2085038"/>
                  </a:lnTo>
                  <a:lnTo>
                    <a:pt x="8317194" y="2105648"/>
                  </a:lnTo>
                  <a:lnTo>
                    <a:pt x="8273315" y="2120894"/>
                  </a:lnTo>
                  <a:lnTo>
                    <a:pt x="8227042" y="2130352"/>
                  </a:lnTo>
                  <a:lnTo>
                    <a:pt x="8178800" y="2133600"/>
                  </a:lnTo>
                  <a:lnTo>
                    <a:pt x="355612" y="2133600"/>
                  </a:lnTo>
                  <a:lnTo>
                    <a:pt x="307356" y="2130352"/>
                  </a:lnTo>
                  <a:lnTo>
                    <a:pt x="261074" y="2120894"/>
                  </a:lnTo>
                  <a:lnTo>
                    <a:pt x="217189" y="2105648"/>
                  </a:lnTo>
                  <a:lnTo>
                    <a:pt x="176125" y="2085038"/>
                  </a:lnTo>
                  <a:lnTo>
                    <a:pt x="138305" y="2059490"/>
                  </a:lnTo>
                  <a:lnTo>
                    <a:pt x="104154" y="2029428"/>
                  </a:lnTo>
                  <a:lnTo>
                    <a:pt x="74094" y="1995275"/>
                  </a:lnTo>
                  <a:lnTo>
                    <a:pt x="48550" y="1957455"/>
                  </a:lnTo>
                  <a:lnTo>
                    <a:pt x="27944" y="1916394"/>
                  </a:lnTo>
                  <a:lnTo>
                    <a:pt x="12702" y="1872515"/>
                  </a:lnTo>
                  <a:lnTo>
                    <a:pt x="3246" y="1826242"/>
                  </a:lnTo>
                  <a:lnTo>
                    <a:pt x="0" y="1778000"/>
                  </a:lnTo>
                  <a:lnTo>
                    <a:pt x="0" y="355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4490" y="1992922"/>
            <a:ext cx="79876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cognitive</a:t>
            </a:r>
            <a:r>
              <a:rPr sz="2400" spc="2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or</a:t>
            </a:r>
            <a:r>
              <a:rPr sz="2400" spc="1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psychiatric</a:t>
            </a:r>
            <a:r>
              <a:rPr sz="2400" spc="1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disability</a:t>
            </a:r>
            <a:r>
              <a:rPr sz="2400" spc="4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can</a:t>
            </a:r>
            <a:r>
              <a:rPr sz="2400" spc="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BF5F8"/>
                </a:solidFill>
                <a:latin typeface="Arial"/>
                <a:cs typeface="Arial"/>
              </a:rPr>
              <a:t>affect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a</a:t>
            </a:r>
            <a:r>
              <a:rPr sz="2400" spc="2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DBF5F8"/>
                </a:solidFill>
                <a:latin typeface="Arial"/>
                <a:cs typeface="Arial"/>
              </a:rPr>
              <a:t>patient’s </a:t>
            </a:r>
            <a:r>
              <a:rPr sz="2400" spc="-1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understanding,</a:t>
            </a:r>
            <a:r>
              <a:rPr sz="2400" spc="3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BF5F8"/>
                </a:solidFill>
                <a:latin typeface="Arial"/>
                <a:cs typeface="Arial"/>
              </a:rPr>
              <a:t>memory,</a:t>
            </a:r>
            <a:r>
              <a:rPr sz="2400" spc="1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language,</a:t>
            </a:r>
            <a:r>
              <a:rPr sz="2400" spc="4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judgment,</a:t>
            </a:r>
            <a:r>
              <a:rPr sz="2400" spc="4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learning. </a:t>
            </a:r>
            <a:r>
              <a:rPr sz="2400" spc="-65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These</a:t>
            </a: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disabilities</a:t>
            </a:r>
            <a:r>
              <a:rPr sz="2400" spc="6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include</a:t>
            </a:r>
            <a:r>
              <a:rPr sz="2400" spc="3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patients</a:t>
            </a:r>
            <a:r>
              <a:rPr sz="2400" spc="2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with</a:t>
            </a:r>
            <a:r>
              <a:rPr sz="2400" spc="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intellectual </a:t>
            </a: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disabilities, head </a:t>
            </a:r>
            <a:r>
              <a:rPr sz="2400" spc="-30" dirty="0">
                <a:solidFill>
                  <a:srgbClr val="DBF5F8"/>
                </a:solidFill>
                <a:latin typeface="Arial"/>
                <a:cs typeface="Arial"/>
              </a:rPr>
              <a:t>injury, </a:t>
            </a: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strokes,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autism, Alzheimer's </a:t>
            </a:r>
            <a:r>
              <a:rPr sz="240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disease,</a:t>
            </a:r>
            <a:r>
              <a:rPr sz="2400" spc="1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emotional</a:t>
            </a:r>
            <a:r>
              <a:rPr sz="2400" spc="10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BF5F8"/>
                </a:solidFill>
                <a:latin typeface="Arial"/>
                <a:cs typeface="Arial"/>
              </a:rPr>
              <a:t>disabilities.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2" name="object 15">
            <a:extLst>
              <a:ext uri="{FF2B5EF4-FFF2-40B4-BE49-F238E27FC236}">
                <a16:creationId xmlns:a16="http://schemas.microsoft.com/office/drawing/2014/main" id="{9C3B368A-3521-47A3-A871-BA41C8180EC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EA7884-18F5-4E82-83BA-EAEA8C7EDAA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8F52D6E4-6109-4D0F-900C-4823EF660745}"/>
              </a:ext>
            </a:extLst>
          </p:cNvPr>
          <p:cNvSpPr txBox="1"/>
          <p:nvPr/>
        </p:nvSpPr>
        <p:spPr>
          <a:xfrm>
            <a:off x="9085833" y="6184371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32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048052"/>
            <a:ext cx="32131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Questi</a:t>
            </a:r>
            <a:r>
              <a:rPr spc="-15" dirty="0"/>
              <a:t>o</a:t>
            </a:r>
            <a:r>
              <a:rPr dirty="0"/>
              <a:t>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9800" y="2209800"/>
            <a:ext cx="6322059" cy="49244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Contact</a:t>
            </a:r>
            <a:r>
              <a:rPr sz="2600" spc="-20" dirty="0">
                <a:solidFill>
                  <a:srgbClr val="F49100"/>
                </a:solidFill>
                <a:latin typeface="Arial"/>
                <a:cs typeface="Arial"/>
              </a:rPr>
              <a:t> </a:t>
            </a:r>
            <a:r>
              <a:rPr lang="en-US" sz="2600" u="sng" spc="-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</a:rPr>
              <a:t>compliance@aamgdoctors.com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4F2FD483-C34F-4438-8946-DDB4A9733A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7284C-B0B3-4399-9DE8-F73CDD574C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FBD63E96-DCE9-4B13-A6A1-AF190A8BB4EE}"/>
              </a:ext>
            </a:extLst>
          </p:cNvPr>
          <p:cNvSpPr txBox="1"/>
          <p:nvPr/>
        </p:nvSpPr>
        <p:spPr>
          <a:xfrm>
            <a:off x="9085833" y="6184371"/>
            <a:ext cx="591567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33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9030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Requirement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Use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Interpreters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for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LEP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598" y="1039824"/>
            <a:ext cx="4742815" cy="582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500" spc="-25" dirty="0">
                <a:solidFill>
                  <a:srgbClr val="2D83C3"/>
                </a:solidFill>
                <a:latin typeface="Calibri"/>
                <a:cs typeface="Calibri"/>
              </a:rPr>
              <a:t>State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DMHC,</a:t>
            </a:r>
            <a:r>
              <a:rPr sz="2500" spc="-55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SB853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DHCS</a:t>
            </a:r>
            <a:r>
              <a:rPr sz="2500" spc="-35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(Medi-Cal)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10" dirty="0">
                <a:solidFill>
                  <a:srgbClr val="2C3B43"/>
                </a:solidFill>
                <a:latin typeface="Calibri"/>
                <a:cs typeface="Calibri"/>
              </a:rPr>
              <a:t>Healthy</a:t>
            </a:r>
            <a:r>
              <a:rPr sz="2500" spc="-15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C3B43"/>
                </a:solidFill>
                <a:latin typeface="Calibri"/>
                <a:cs typeface="Calibri"/>
              </a:rPr>
              <a:t>Families,</a:t>
            </a:r>
            <a:r>
              <a:rPr sz="2500" spc="1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AIM</a:t>
            </a:r>
            <a:endParaRPr sz="25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C3B43"/>
              </a:buClr>
              <a:buFont typeface="Arial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500" spc="-20" dirty="0">
                <a:solidFill>
                  <a:srgbClr val="2D83C3"/>
                </a:solidFill>
                <a:latin typeface="Calibri"/>
                <a:cs typeface="Calibri"/>
              </a:rPr>
              <a:t>Federal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Title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VI</a:t>
            </a:r>
            <a:r>
              <a:rPr sz="2500" spc="-1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of</a:t>
            </a:r>
            <a:r>
              <a:rPr sz="2500" spc="-1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Civil</a:t>
            </a:r>
            <a:r>
              <a:rPr sz="2500" spc="1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Rights</a:t>
            </a:r>
            <a:r>
              <a:rPr sz="2500" spc="-2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Act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1964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25" dirty="0">
                <a:solidFill>
                  <a:srgbClr val="2C3B43"/>
                </a:solidFill>
                <a:latin typeface="Calibri"/>
                <a:cs typeface="Calibri"/>
              </a:rPr>
              <a:t>EMTALA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Hill-Burton</a:t>
            </a:r>
            <a:r>
              <a:rPr sz="2500" spc="-35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Act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10" dirty="0">
                <a:solidFill>
                  <a:srgbClr val="2C3B43"/>
                </a:solidFill>
                <a:latin typeface="Calibri"/>
                <a:cs typeface="Calibri"/>
              </a:rPr>
              <a:t>Executive</a:t>
            </a:r>
            <a:r>
              <a:rPr sz="2500" spc="-3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Order</a:t>
            </a:r>
            <a:r>
              <a:rPr sz="2500" spc="-20" dirty="0">
                <a:solidFill>
                  <a:srgbClr val="2C3B4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13166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spc="-5" dirty="0">
                <a:solidFill>
                  <a:srgbClr val="2C3B43"/>
                </a:solidFill>
                <a:latin typeface="Calibri"/>
                <a:cs typeface="Calibri"/>
              </a:rPr>
              <a:t>CMS</a:t>
            </a:r>
            <a:endParaRPr sz="25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C3B43"/>
              </a:buClr>
              <a:buFont typeface="Arial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500" spc="-20" dirty="0">
                <a:solidFill>
                  <a:srgbClr val="2D83C3"/>
                </a:solidFill>
                <a:latin typeface="Calibri"/>
                <a:cs typeface="Calibri"/>
              </a:rPr>
              <a:t>Others</a:t>
            </a:r>
            <a:endParaRPr sz="25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500" dirty="0">
                <a:solidFill>
                  <a:srgbClr val="2C3B43"/>
                </a:solidFill>
                <a:latin typeface="Calibri"/>
                <a:cs typeface="Calibri"/>
              </a:rPr>
              <a:t>JCAHO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95059" y="1807464"/>
            <a:ext cx="4430395" cy="3175000"/>
            <a:chOff x="6195059" y="1807464"/>
            <a:chExt cx="4430395" cy="3175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5059" y="1807464"/>
              <a:ext cx="4430268" cy="3174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0131" y="2002536"/>
              <a:ext cx="3842004" cy="25862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85833" y="6147883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4</a:t>
            </a:fld>
            <a:endParaRPr sz="900" dirty="0">
              <a:latin typeface="Trebuchet MS"/>
              <a:cs typeface="Trebuchet MS"/>
            </a:endParaRPr>
          </a:p>
        </p:txBody>
      </p:sp>
      <p:pic>
        <p:nvPicPr>
          <p:cNvPr id="9" name="object 15">
            <a:extLst>
              <a:ext uri="{FF2B5EF4-FFF2-40B4-BE49-F238E27FC236}">
                <a16:creationId xmlns:a16="http://schemas.microsoft.com/office/drawing/2014/main" id="{8D30866C-9821-4EC7-8E8E-E1672817B7F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BD5B01-40A8-4558-AC97-EF577E4DC47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661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Why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10" dirty="0">
                <a:latin typeface="Calibri"/>
                <a:cs typeface="Calibri"/>
              </a:rPr>
              <a:t>Linguistic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Access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Important?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598" y="1219200"/>
            <a:ext cx="9248140" cy="3860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500" spc="-10" dirty="0">
                <a:latin typeface="Calibri"/>
                <a:cs typeface="Calibri"/>
              </a:rPr>
              <a:t>Accurate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communication between </a:t>
            </a:r>
            <a:r>
              <a:rPr sz="2500" spc="-10" dirty="0">
                <a:latin typeface="Calibri"/>
                <a:cs typeface="Calibri"/>
              </a:rPr>
              <a:t>patient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health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care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provider</a:t>
            </a:r>
            <a:r>
              <a:rPr sz="2500" dirty="0">
                <a:latin typeface="Calibri"/>
                <a:cs typeface="Calibri"/>
              </a:rPr>
              <a:t> is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essential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for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proper </a:t>
            </a:r>
            <a:r>
              <a:rPr sz="2500" spc="-434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diagnosis,</a:t>
            </a:r>
            <a:r>
              <a:rPr sz="2500" spc="-10" dirty="0">
                <a:latin typeface="Calibri"/>
                <a:cs typeface="Calibri"/>
              </a:rPr>
              <a:t> treatment,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patient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compliance. </a:t>
            </a:r>
            <a:r>
              <a:rPr sz="2500" dirty="0">
                <a:latin typeface="Calibri"/>
                <a:cs typeface="Calibri"/>
              </a:rPr>
              <a:t>Being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able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communicate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clearly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patients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also: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Reduce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health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disparities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Improve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patient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adherence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treatment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plan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Improve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quality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care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Improve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patient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interactions,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experience,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satisfaction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Plays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important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part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complying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federal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state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requirements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4697543"/>
            <a:ext cx="3683508" cy="1772532"/>
          </a:xfrm>
          <a:prstGeom prst="rect">
            <a:avLst/>
          </a:prstGeom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914FA78B-6F08-4CF1-A89B-5A74BA3A84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F47BF-CB2B-4654-884B-D89530F03B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19304A85-BA3F-49B7-AD9A-FBD762B64918}"/>
              </a:ext>
            </a:extLst>
          </p:cNvPr>
          <p:cNvSpPr txBox="1"/>
          <p:nvPr/>
        </p:nvSpPr>
        <p:spPr>
          <a:xfrm>
            <a:off x="9085833" y="6147883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5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212" y="441527"/>
            <a:ext cx="81292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/>
              <a:t>Linguistic</a:t>
            </a:r>
            <a:r>
              <a:rPr sz="3200" spc="-180" dirty="0"/>
              <a:t> </a:t>
            </a:r>
            <a:r>
              <a:rPr sz="3200" dirty="0"/>
              <a:t>Access</a:t>
            </a:r>
            <a:r>
              <a:rPr sz="3200" spc="-30" dirty="0"/>
              <a:t> </a:t>
            </a:r>
            <a:r>
              <a:rPr sz="3200" spc="-5" dirty="0"/>
              <a:t>Reduces</a:t>
            </a:r>
            <a:r>
              <a:rPr sz="3200" spc="-15" dirty="0"/>
              <a:t> </a:t>
            </a:r>
            <a:r>
              <a:rPr sz="3200" spc="-5" dirty="0"/>
              <a:t>Health </a:t>
            </a:r>
            <a:r>
              <a:rPr sz="3200" dirty="0"/>
              <a:t>Disparities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9636658" cy="37226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/>
            <a:r>
              <a:rPr sz="2400" b="1" spc="-10" dirty="0">
                <a:latin typeface="Calibri"/>
                <a:cs typeface="Calibri"/>
              </a:rPr>
              <a:t>Patients with language barriers may experience:</a:t>
            </a:r>
          </a:p>
          <a:p>
            <a:pPr marL="12700" marR="5080" indent="-274320">
              <a:lnSpc>
                <a:spcPct val="15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Poorer patient assessment</a:t>
            </a:r>
          </a:p>
          <a:p>
            <a:pPr marL="12700" marR="5080" indent="-274320">
              <a:lnSpc>
                <a:spcPct val="15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Misdiagnosis and/or delayed treatment</a:t>
            </a:r>
          </a:p>
          <a:p>
            <a:pPr marL="12700" marR="5080" indent="-274320">
              <a:lnSpc>
                <a:spcPct val="15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Incomplete understanding of patient condition and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prescribed</a:t>
            </a:r>
            <a:r>
              <a:rPr lang="en-US" sz="2400" spc="-1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treatment</a:t>
            </a:r>
          </a:p>
          <a:p>
            <a:pPr marL="12700" marR="5080" indent="-274320">
              <a:lnSpc>
                <a:spcPct val="15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Impaired confidence in services received</a:t>
            </a:r>
          </a:p>
          <a:p>
            <a:pPr marL="12700" marR="5080" indent="-274320">
              <a:lnSpc>
                <a:spcPct val="15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Reliance on Google Translate and ad hoc, untrained  interpreters (in spite of evidence highlighting the risks  associated with such practice)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978" y="5791200"/>
            <a:ext cx="5486400" cy="86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Source:</a:t>
            </a:r>
            <a:r>
              <a:rPr sz="1400" i="1" spc="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de Moissac,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D.,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&amp; Bowen, S. (2019). Impact of </a:t>
            </a:r>
            <a:r>
              <a:rPr sz="1400" i="1" spc="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Language Barriers on Quality of Care and Patient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Safety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for </a:t>
            </a:r>
            <a:r>
              <a:rPr sz="1400" i="1" spc="-37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Official</a:t>
            </a:r>
            <a:r>
              <a:rPr sz="1400" i="1" spc="-3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Language</a:t>
            </a:r>
            <a:r>
              <a:rPr sz="1400" i="1" spc="-5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Minority</a:t>
            </a:r>
            <a:r>
              <a:rPr sz="1400" i="1" spc="-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99"/>
                </a:solidFill>
                <a:latin typeface="Arial"/>
                <a:cs typeface="Arial"/>
              </a:rPr>
              <a:t>Francophones</a:t>
            </a:r>
            <a:r>
              <a:rPr sz="1400" i="1" spc="-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in</a:t>
            </a:r>
            <a:r>
              <a:rPr sz="1400" i="1" spc="-1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Canada.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Journal</a:t>
            </a:r>
            <a:r>
              <a:rPr sz="1400" i="1" spc="-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of</a:t>
            </a:r>
            <a:r>
              <a:rPr sz="1400" i="1" spc="-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Patient</a:t>
            </a:r>
            <a:r>
              <a:rPr sz="1400" i="1" spc="-4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Experience,</a:t>
            </a:r>
            <a:r>
              <a:rPr sz="1400" i="1" spc="-5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6(1),</a:t>
            </a:r>
            <a:r>
              <a:rPr sz="1400" i="1" spc="-3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6699"/>
                </a:solidFill>
                <a:latin typeface="Arial"/>
                <a:cs typeface="Arial"/>
              </a:rPr>
              <a:t>24–32.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object 15">
            <a:extLst>
              <a:ext uri="{FF2B5EF4-FFF2-40B4-BE49-F238E27FC236}">
                <a16:creationId xmlns:a16="http://schemas.microsoft.com/office/drawing/2014/main" id="{60AFB577-5D42-4A43-A713-2CDF80BAA3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423CA-934B-4C06-A204-E8012C54D9A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AB7AC385-B139-4B68-AC49-BA412106C326}"/>
              </a:ext>
            </a:extLst>
          </p:cNvPr>
          <p:cNvSpPr txBox="1"/>
          <p:nvPr/>
        </p:nvSpPr>
        <p:spPr>
          <a:xfrm>
            <a:off x="9085833" y="6147883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6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8625" y="2519293"/>
            <a:ext cx="2048887" cy="18194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479" y="444008"/>
            <a:ext cx="42036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/>
              <a:t>For</a:t>
            </a:r>
            <a:r>
              <a:rPr sz="3200" spc="-105" dirty="0"/>
              <a:t> </a:t>
            </a:r>
            <a:r>
              <a:rPr sz="3200" spc="-75" dirty="0"/>
              <a:t>Your</a:t>
            </a:r>
            <a:r>
              <a:rPr sz="3200" spc="-35" dirty="0"/>
              <a:t> </a:t>
            </a:r>
            <a:r>
              <a:rPr sz="3200" spc="-5" dirty="0"/>
              <a:t>Reference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202" y="949916"/>
            <a:ext cx="9337256" cy="639687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381635">
              <a:lnSpc>
                <a:spcPct val="80100"/>
              </a:lnSpc>
              <a:spcBef>
                <a:spcPts val="530"/>
              </a:spcBef>
            </a:pPr>
            <a:r>
              <a:rPr b="1" spc="-5" dirty="0">
                <a:latin typeface="Arial"/>
                <a:cs typeface="Arial"/>
              </a:rPr>
              <a:t>Regulations mandating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use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interpreter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services</a:t>
            </a:r>
            <a:r>
              <a:rPr b="1" spc="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 </a:t>
            </a:r>
            <a:r>
              <a:rPr b="1" spc="-484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bilingual staff for </a:t>
            </a:r>
            <a:r>
              <a:rPr b="1" dirty="0">
                <a:latin typeface="Arial"/>
                <a:cs typeface="Arial"/>
              </a:rPr>
              <a:t>Limited English </a:t>
            </a:r>
            <a:r>
              <a:rPr b="1" spc="-5" dirty="0">
                <a:latin typeface="Arial"/>
                <a:cs typeface="Arial"/>
              </a:rPr>
              <a:t>Proficiency </a:t>
            </a:r>
            <a:r>
              <a:rPr b="1" dirty="0">
                <a:latin typeface="Arial"/>
                <a:cs typeface="Arial"/>
              </a:rPr>
              <a:t>(LEP) 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patients</a:t>
            </a:r>
            <a:r>
              <a:rPr sz="1600" b="1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ts val="1750"/>
              </a:lnSpc>
              <a:spcBef>
                <a:spcPts val="96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5" dirty="0">
                <a:latin typeface="Arial"/>
                <a:cs typeface="Arial"/>
              </a:rPr>
              <a:t>Federal</a:t>
            </a:r>
            <a:endParaRPr sz="1600" dirty="0">
              <a:latin typeface="Arial"/>
              <a:cs typeface="Arial"/>
            </a:endParaRPr>
          </a:p>
          <a:p>
            <a:pPr marL="652780" marR="33655" lvl="1" indent="-247650">
              <a:lnSpc>
                <a:spcPct val="80000"/>
              </a:lnSpc>
              <a:spcBef>
                <a:spcPts val="165"/>
              </a:spcBef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dirty="0">
                <a:latin typeface="Arial"/>
                <a:cs typeface="Arial"/>
              </a:rPr>
              <a:t>42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U.S.C.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§§2000d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United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Title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42,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3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elfa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hapter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21,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ights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ubchapter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ederally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Assisted  Programs, Prohibition against </a:t>
            </a:r>
            <a:r>
              <a:rPr sz="1600" spc="-5" dirty="0">
                <a:latin typeface="Arial"/>
                <a:cs typeface="Arial"/>
              </a:rPr>
              <a:t>exclusion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participation </a:t>
            </a:r>
            <a:r>
              <a:rPr sz="1600" dirty="0">
                <a:latin typeface="Arial"/>
                <a:cs typeface="Arial"/>
              </a:rPr>
              <a:t>in, denial of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benefits of, and discrimination under federally </a:t>
            </a:r>
            <a:r>
              <a:rPr sz="1600" spc="-5" dirty="0">
                <a:latin typeface="Arial"/>
                <a:cs typeface="Arial"/>
              </a:rPr>
              <a:t>assisted </a:t>
            </a:r>
            <a:r>
              <a:rPr sz="1600" dirty="0">
                <a:latin typeface="Arial"/>
                <a:cs typeface="Arial"/>
              </a:rPr>
              <a:t>programs on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ground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race,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color,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origin</a:t>
            </a:r>
            <a:endParaRPr lang="en-US" sz="1600" dirty="0">
              <a:latin typeface="Arial"/>
              <a:cs typeface="Arial"/>
            </a:endParaRPr>
          </a:p>
          <a:p>
            <a:pPr marL="287020" indent="-274320">
              <a:lnSpc>
                <a:spcPts val="1750"/>
              </a:lnSpc>
              <a:spcBef>
                <a:spcPts val="96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en-US" sz="1600" b="1" spc="-5" dirty="0">
                <a:latin typeface="Arial"/>
                <a:cs typeface="Arial"/>
              </a:rPr>
              <a:t>State</a:t>
            </a:r>
            <a:endParaRPr lang="en-US" sz="1600" dirty="0">
              <a:latin typeface="Arial"/>
              <a:cs typeface="Arial"/>
            </a:endParaRPr>
          </a:p>
          <a:p>
            <a:pPr marL="652780" marR="33655" lvl="1" indent="-247650">
              <a:lnSpc>
                <a:spcPct val="80000"/>
              </a:lnSpc>
              <a:spcBef>
                <a:spcPts val="165"/>
              </a:spcBef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spc="-5" dirty="0">
                <a:latin typeface="Arial"/>
                <a:cs typeface="Arial"/>
              </a:rPr>
              <a:t>DHCS/SFHP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Contract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Exhibit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A,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Attachment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9,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Provision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14</a:t>
            </a:r>
            <a:r>
              <a:rPr sz="1600" spc="5" dirty="0">
                <a:latin typeface="Arial"/>
                <a:cs typeface="Arial"/>
              </a:rPr>
              <a:t>-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 </a:t>
            </a:r>
            <a:r>
              <a:rPr sz="1600" spc="-3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Availability</a:t>
            </a:r>
            <a:r>
              <a:rPr lang="en-US" sz="1600" spc="-15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Linguistic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</a:t>
            </a:r>
            <a:endParaRPr sz="1600" dirty="0">
              <a:latin typeface="Arial"/>
              <a:cs typeface="Arial"/>
            </a:endParaRPr>
          </a:p>
          <a:p>
            <a:pPr marL="652780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spc="-5" dirty="0">
                <a:latin typeface="Arial"/>
                <a:cs typeface="Arial"/>
              </a:rPr>
              <a:t>DHCS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All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Letter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14-008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Standards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Determining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Threshold</a:t>
            </a:r>
          </a:p>
          <a:p>
            <a:pPr marL="652780"/>
            <a:r>
              <a:rPr sz="1600" spc="-5" dirty="0">
                <a:latin typeface="Arial"/>
                <a:cs typeface="Arial"/>
              </a:rPr>
              <a:t>Languages</a:t>
            </a:r>
            <a:endParaRPr sz="1600" dirty="0">
              <a:latin typeface="Arial"/>
              <a:cs typeface="Arial"/>
            </a:endParaRPr>
          </a:p>
          <a:p>
            <a:pPr marL="652780" marR="294005" lvl="1" indent="-247650">
              <a:spcBef>
                <a:spcPts val="165"/>
              </a:spcBef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spc="-5" dirty="0">
                <a:latin typeface="Arial"/>
                <a:cs typeface="Arial"/>
              </a:rPr>
              <a:t>DHCS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All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Letter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99-03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Year</a:t>
            </a:r>
            <a:r>
              <a:rPr sz="1600" dirty="0">
                <a:latin typeface="Arial"/>
                <a:cs typeface="Arial"/>
              </a:rPr>
              <a:t> 2000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Readiness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Certification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3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Business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Continuation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Plan</a:t>
            </a:r>
          </a:p>
          <a:p>
            <a:pPr marL="652780" marR="216535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spc="-5" dirty="0">
                <a:latin typeface="Arial"/>
                <a:cs typeface="Arial"/>
              </a:rPr>
              <a:t>DHCS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All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Letter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99-04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Laws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1997-98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Session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3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California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Legislature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Affecting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Medi-Cal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</a:t>
            </a:r>
            <a:endParaRPr sz="1600" dirty="0">
              <a:latin typeface="Arial"/>
              <a:cs typeface="Arial"/>
            </a:endParaRPr>
          </a:p>
          <a:p>
            <a:pPr marL="652780" marR="240029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dirty="0">
                <a:latin typeface="Arial"/>
                <a:cs typeface="Arial"/>
              </a:rPr>
              <a:t>22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CCR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§53853(c-d)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California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Code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Regulations,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Title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22.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 </a:t>
            </a:r>
            <a:r>
              <a:rPr sz="1600" spc="-3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Security,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Division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Subdivision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1.,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California</a:t>
            </a:r>
          </a:p>
          <a:p>
            <a:pPr marL="652780" marR="241300"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Medical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Assistance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Chapter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4.1.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Two-Plan </a:t>
            </a:r>
            <a:r>
              <a:rPr sz="1600" spc="-5" dirty="0">
                <a:latin typeface="Arial"/>
                <a:cs typeface="Arial"/>
              </a:rPr>
              <a:t>Model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Managed </a:t>
            </a:r>
            <a:r>
              <a:rPr sz="1600" spc="-3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 </a:t>
            </a:r>
            <a:r>
              <a:rPr sz="1600" dirty="0">
                <a:latin typeface="Arial"/>
                <a:cs typeface="Arial"/>
              </a:rPr>
              <a:t>Program, Article 6. Operational </a:t>
            </a:r>
            <a:r>
              <a:rPr sz="1600" spc="-5" dirty="0">
                <a:latin typeface="Arial"/>
                <a:cs typeface="Arial"/>
              </a:rPr>
              <a:t>Requirements, </a:t>
            </a:r>
            <a:r>
              <a:rPr sz="1600" dirty="0">
                <a:latin typeface="Arial"/>
                <a:cs typeface="Arial"/>
              </a:rPr>
              <a:t>§ </a:t>
            </a:r>
            <a:r>
              <a:rPr sz="1600" spc="-5" dirty="0">
                <a:latin typeface="Arial"/>
                <a:cs typeface="Arial"/>
              </a:rPr>
              <a:t>53853 </a:t>
            </a:r>
            <a:r>
              <a:rPr sz="1600" dirty="0">
                <a:latin typeface="Arial"/>
                <a:cs typeface="Arial"/>
              </a:rPr>
              <a:t> Accessibility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</a:t>
            </a:r>
            <a:endParaRPr sz="1600" dirty="0">
              <a:latin typeface="Arial"/>
              <a:cs typeface="Arial"/>
            </a:endParaRPr>
          </a:p>
          <a:p>
            <a:pPr marL="652780" marR="37465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dirty="0">
                <a:latin typeface="Arial"/>
                <a:cs typeface="Arial"/>
              </a:rPr>
              <a:t>28 </a:t>
            </a:r>
            <a:r>
              <a:rPr sz="1600" b="1" spc="-5" dirty="0">
                <a:latin typeface="Arial"/>
                <a:cs typeface="Arial"/>
              </a:rPr>
              <a:t>CCR §1300.68(b)(3), </a:t>
            </a:r>
            <a:r>
              <a:rPr sz="1600" dirty="0">
                <a:latin typeface="Arial"/>
                <a:cs typeface="Arial"/>
              </a:rPr>
              <a:t>California </a:t>
            </a:r>
            <a:r>
              <a:rPr sz="1600" spc="-5" dirty="0">
                <a:latin typeface="Arial"/>
                <a:cs typeface="Arial"/>
              </a:rPr>
              <a:t>Code </a:t>
            </a:r>
            <a:r>
              <a:rPr sz="1600" dirty="0">
                <a:latin typeface="Arial"/>
                <a:cs typeface="Arial"/>
              </a:rPr>
              <a:t>of Regulations, </a:t>
            </a:r>
            <a:r>
              <a:rPr sz="1600" spc="-10" dirty="0">
                <a:latin typeface="Arial"/>
                <a:cs typeface="Arial"/>
              </a:rPr>
              <a:t>Title </a:t>
            </a:r>
            <a:r>
              <a:rPr sz="1600" dirty="0">
                <a:latin typeface="Arial"/>
                <a:cs typeface="Arial"/>
              </a:rPr>
              <a:t>28.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Managed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Division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1.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Department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Managed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 </a:t>
            </a:r>
            <a:r>
              <a:rPr sz="1600" spc="-3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Care, </a:t>
            </a:r>
            <a:r>
              <a:rPr sz="1600" dirty="0">
                <a:latin typeface="Arial"/>
                <a:cs typeface="Arial"/>
              </a:rPr>
              <a:t>Chapter 2. Health </a:t>
            </a:r>
            <a:r>
              <a:rPr sz="1600" spc="-5" dirty="0">
                <a:latin typeface="Arial"/>
                <a:cs typeface="Arial"/>
              </a:rPr>
              <a:t>Care Service </a:t>
            </a:r>
            <a:r>
              <a:rPr sz="1600" dirty="0">
                <a:latin typeface="Arial"/>
                <a:cs typeface="Arial"/>
              </a:rPr>
              <a:t>Plans, Article 8. Self-Policing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Procedures,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§1300.68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Grievances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Appeals</a:t>
            </a:r>
          </a:p>
          <a:p>
            <a:pPr marL="652780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1600" b="1" spc="-5" dirty="0">
                <a:latin typeface="Arial"/>
                <a:cs typeface="Arial"/>
              </a:rPr>
              <a:t>HSC</a:t>
            </a:r>
            <a:r>
              <a:rPr sz="1600" b="1" dirty="0">
                <a:latin typeface="Arial"/>
                <a:cs typeface="Arial"/>
              </a:rPr>
              <a:t> §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1367.04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Safety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Code,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§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1367.04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Keene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</a:t>
            </a:r>
            <a:endParaRPr lang="en-US" sz="1600" dirty="0">
              <a:latin typeface="Arial"/>
              <a:cs typeface="Arial"/>
            </a:endParaRPr>
          </a:p>
          <a:p>
            <a:pPr marL="652780" lvl="1" indent="-247650">
              <a:buClr>
                <a:srgbClr val="0E6EC5"/>
              </a:buClr>
              <a:buSzPct val="82142"/>
              <a:buFont typeface="Segoe UI Symbol"/>
              <a:buChar char="⚫"/>
              <a:tabLst>
                <a:tab pos="652780" algn="l"/>
                <a:tab pos="653415" algn="l"/>
              </a:tabLst>
            </a:pPr>
            <a:endParaRPr lang="en-US" sz="1500" dirty="0">
              <a:latin typeface="Arial"/>
              <a:cs typeface="Arial"/>
            </a:endParaRPr>
          </a:p>
          <a:p>
            <a:pPr marL="405130" lvl="1">
              <a:buClr>
                <a:srgbClr val="0E6EC5"/>
              </a:buClr>
              <a:buSzPct val="82142"/>
              <a:tabLst>
                <a:tab pos="652780" algn="l"/>
                <a:tab pos="653415" algn="l"/>
              </a:tabLst>
            </a:pPr>
            <a:endParaRPr sz="1500" dirty="0">
              <a:latin typeface="Arial"/>
              <a:cs typeface="Arial"/>
            </a:endParaRPr>
          </a:p>
        </p:txBody>
      </p:sp>
      <p:pic>
        <p:nvPicPr>
          <p:cNvPr id="6" name="object 15">
            <a:extLst>
              <a:ext uri="{FF2B5EF4-FFF2-40B4-BE49-F238E27FC236}">
                <a16:creationId xmlns:a16="http://schemas.microsoft.com/office/drawing/2014/main" id="{0DA7AE1B-182D-473B-B75B-1F22E48367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45D6B-71A7-47C1-871A-CD99F13D071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0715A6DB-8E04-4D47-AF73-F083754F2DAC}"/>
              </a:ext>
            </a:extLst>
          </p:cNvPr>
          <p:cNvSpPr txBox="1"/>
          <p:nvPr/>
        </p:nvSpPr>
        <p:spPr>
          <a:xfrm>
            <a:off x="8991600" y="6400800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7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43630"/>
            <a:ext cx="55753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Medi-Cal</a:t>
            </a:r>
            <a:r>
              <a:rPr spc="-3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529159"/>
            <a:ext cx="9144000" cy="4835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Interpreter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24/7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 charge</a:t>
            </a:r>
            <a:endParaRPr sz="2000" dirty="0">
              <a:latin typeface="Arial"/>
              <a:cs typeface="Arial"/>
            </a:endParaRPr>
          </a:p>
          <a:p>
            <a:pPr marL="286385" algn="just"/>
            <a:r>
              <a:rPr sz="2000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patients</a:t>
            </a:r>
            <a:endParaRPr lang="en-US" sz="2000" dirty="0">
              <a:latin typeface="Arial"/>
              <a:cs typeface="Arial"/>
            </a:endParaRPr>
          </a:p>
          <a:p>
            <a:pPr marL="286385" algn="just"/>
            <a:endParaRPr sz="300" dirty="0">
              <a:latin typeface="Arial"/>
              <a:cs typeface="Arial"/>
            </a:endParaRPr>
          </a:p>
          <a:p>
            <a:pPr marL="287020" indent="-274320" algn="just">
              <a:spcBef>
                <a:spcPts val="36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Requi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document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’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med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recor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652780" lvl="1" indent="-247650" algn="just">
              <a:spcBef>
                <a:spcPts val="360"/>
              </a:spcBef>
              <a:buClr>
                <a:srgbClr val="0E6EC5"/>
              </a:buClr>
              <a:buSzPct val="85000"/>
              <a:buFont typeface="Wingdings"/>
              <a:buChar char=""/>
              <a:tabLst>
                <a:tab pos="653415" algn="l"/>
              </a:tabLst>
            </a:pPr>
            <a:r>
              <a:rPr sz="2000" dirty="0">
                <a:latin typeface="Arial"/>
                <a:cs typeface="Arial"/>
              </a:rPr>
              <a:t>Patient's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preferred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language</a:t>
            </a:r>
          </a:p>
          <a:p>
            <a:pPr marL="652780" lvl="1" indent="-247650" algn="just">
              <a:spcBef>
                <a:spcPts val="365"/>
              </a:spcBef>
              <a:buClr>
                <a:srgbClr val="0E6EC5"/>
              </a:buClr>
              <a:buSzPct val="85000"/>
              <a:buFont typeface="Wingdings"/>
              <a:buChar char=""/>
              <a:tabLst>
                <a:tab pos="653415" algn="l"/>
              </a:tabLst>
            </a:pPr>
            <a:r>
              <a:rPr sz="2000" dirty="0">
                <a:latin typeface="Arial"/>
                <a:cs typeface="Arial"/>
              </a:rPr>
              <a:t>Patient's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refusal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interpreter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applicable)</a:t>
            </a:r>
            <a:endParaRPr lang="en-US" sz="2000" dirty="0">
              <a:latin typeface="Arial"/>
              <a:cs typeface="Arial"/>
            </a:endParaRPr>
          </a:p>
          <a:p>
            <a:pPr marL="652780" lvl="1" indent="-247650" algn="just">
              <a:spcBef>
                <a:spcPts val="365"/>
              </a:spcBef>
              <a:buClr>
                <a:srgbClr val="0E6EC5"/>
              </a:buClr>
              <a:buSzPct val="85000"/>
              <a:buFont typeface="Wingdings"/>
              <a:buChar char=""/>
              <a:tabLst>
                <a:tab pos="653415" algn="l"/>
              </a:tabLst>
            </a:pPr>
            <a:endParaRPr sz="300" dirty="0">
              <a:latin typeface="Arial"/>
              <a:cs typeface="Arial"/>
            </a:endParaRPr>
          </a:p>
          <a:p>
            <a:pPr marL="286385" marR="5080" indent="-274320" algn="just">
              <a:spcBef>
                <a:spcPts val="6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Providers should </a:t>
            </a:r>
            <a:r>
              <a:rPr sz="2000" b="1" dirty="0">
                <a:latin typeface="Arial"/>
                <a:cs typeface="Arial"/>
              </a:rPr>
              <a:t>discourage the use of friends, </a:t>
            </a:r>
            <a:r>
              <a:rPr sz="2000" b="1" spc="-55" dirty="0">
                <a:latin typeface="Arial"/>
                <a:cs typeface="Arial"/>
              </a:rPr>
              <a:t>family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patients, or minors as interpreters </a:t>
            </a:r>
            <a:r>
              <a:rPr sz="2000" dirty="0">
                <a:latin typeface="Arial"/>
                <a:cs typeface="Arial"/>
              </a:rPr>
              <a:t>(unless specifically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requested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patient)</a:t>
            </a:r>
            <a:endParaRPr lang="en-US" sz="2000" dirty="0">
              <a:latin typeface="Arial"/>
              <a:cs typeface="Arial"/>
            </a:endParaRPr>
          </a:p>
          <a:p>
            <a:pPr marL="286385" marR="5080" indent="-274320" algn="just">
              <a:spcBef>
                <a:spcPts val="6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 algn="just">
              <a:spcBef>
                <a:spcPts val="3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Patients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right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file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grievances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complaints</a:t>
            </a:r>
          </a:p>
          <a:p>
            <a:pPr marL="286385" algn="just"/>
            <a:r>
              <a:rPr sz="2000" dirty="0">
                <a:latin typeface="Arial"/>
                <a:cs typeface="Arial"/>
              </a:rPr>
              <a:t>if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linguistic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</a:t>
            </a:r>
            <a:endParaRPr lang="en-US" sz="2000" dirty="0">
              <a:latin typeface="Arial"/>
              <a:cs typeface="Arial"/>
            </a:endParaRPr>
          </a:p>
          <a:p>
            <a:pPr marL="286385" algn="just"/>
            <a:endParaRPr sz="300" dirty="0">
              <a:latin typeface="Arial"/>
              <a:cs typeface="Arial"/>
            </a:endParaRPr>
          </a:p>
          <a:p>
            <a:pPr marL="286385" marR="365125" indent="-274320">
              <a:spcBef>
                <a:spcPts val="6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Interpreters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bilingual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staff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language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capacity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(qualified)</a:t>
            </a:r>
            <a:endParaRPr lang="en-US" sz="2000" dirty="0">
              <a:latin typeface="Arial"/>
              <a:cs typeface="Arial"/>
            </a:endParaRPr>
          </a:p>
          <a:p>
            <a:pPr marL="286385" marR="365125" indent="-274320">
              <a:spcBef>
                <a:spcPts val="6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endParaRPr sz="300" dirty="0">
              <a:latin typeface="Arial"/>
              <a:cs typeface="Arial"/>
            </a:endParaRPr>
          </a:p>
          <a:p>
            <a:pPr marL="287020" indent="-274320">
              <a:spcBef>
                <a:spcPts val="3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Providers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office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staff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knowledgeable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about</a:t>
            </a:r>
          </a:p>
          <a:p>
            <a:pPr marL="286385"/>
            <a:r>
              <a:rPr sz="2000" dirty="0">
                <a:latin typeface="Arial"/>
                <a:cs typeface="Arial"/>
              </a:rPr>
              <a:t>linguistic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cultural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awareness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2579687"/>
            <a:ext cx="1356746" cy="1698625"/>
          </a:xfrm>
          <a:prstGeom prst="rect">
            <a:avLst/>
          </a:prstGeom>
        </p:spPr>
      </p:pic>
      <p:pic>
        <p:nvPicPr>
          <p:cNvPr id="6" name="object 15">
            <a:extLst>
              <a:ext uri="{FF2B5EF4-FFF2-40B4-BE49-F238E27FC236}">
                <a16:creationId xmlns:a16="http://schemas.microsoft.com/office/drawing/2014/main" id="{FCD34417-0407-42CC-B28A-9F0754687C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E04D0-FA68-41FB-881E-68E9531D8F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7B4D6F7B-7EDE-4B1C-8977-6042C4012157}"/>
              </a:ext>
            </a:extLst>
          </p:cNvPr>
          <p:cNvSpPr txBox="1"/>
          <p:nvPr/>
        </p:nvSpPr>
        <p:spPr>
          <a:xfrm>
            <a:off x="9085833" y="6147883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8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309117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What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Providers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Need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598" y="1212943"/>
            <a:ext cx="9399324" cy="5014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spc="-9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provide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appropriate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linguistic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access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patients,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you </a:t>
            </a:r>
            <a:r>
              <a:rPr sz="2500" spc="-20" dirty="0">
                <a:latin typeface="Calibri"/>
                <a:cs typeface="Calibri"/>
              </a:rPr>
              <a:t>first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have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to: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Be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familiar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available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interpreter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services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"/>
            </a:pP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following </a:t>
            </a:r>
            <a:r>
              <a:rPr sz="2500" spc="-5" dirty="0">
                <a:latin typeface="Calibri"/>
                <a:cs typeface="Calibri"/>
              </a:rPr>
              <a:t>should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documented</a:t>
            </a:r>
            <a:r>
              <a:rPr sz="2500" dirty="0">
                <a:latin typeface="Calibri"/>
                <a:cs typeface="Calibri"/>
              </a:rPr>
              <a:t> in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each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patients’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medical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record</a:t>
            </a:r>
            <a:endParaRPr sz="25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500" spc="-20" dirty="0">
                <a:latin typeface="Calibri"/>
                <a:cs typeface="Calibri"/>
              </a:rPr>
              <a:t>Patient’s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preferred </a:t>
            </a:r>
            <a:r>
              <a:rPr sz="2500" dirty="0">
                <a:latin typeface="Calibri"/>
                <a:cs typeface="Calibri"/>
              </a:rPr>
              <a:t>language</a:t>
            </a: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500" spc="-20" dirty="0">
                <a:latin typeface="Calibri"/>
                <a:cs typeface="Calibri"/>
              </a:rPr>
              <a:t>Patient’s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refusal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interpreter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services</a:t>
            </a: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354965" marR="1002665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Discourage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use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friends,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family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members,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10" dirty="0">
                <a:latin typeface="Calibri"/>
                <a:cs typeface="Calibri"/>
              </a:rPr>
              <a:t> minors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434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interpreters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(unless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specifically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requested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by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member)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"/>
            </a:pPr>
            <a:endParaRPr sz="2500" dirty="0">
              <a:latin typeface="Calibri"/>
              <a:cs typeface="Calibri"/>
            </a:endParaRPr>
          </a:p>
          <a:p>
            <a:pPr marL="354965" marR="520065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Ensure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all </a:t>
            </a:r>
            <a:r>
              <a:rPr sz="2500" spc="-15" dirty="0">
                <a:latin typeface="Calibri"/>
                <a:cs typeface="Calibri"/>
              </a:rPr>
              <a:t>providers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staff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are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trained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linguistic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access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4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cultural </a:t>
            </a:r>
            <a:r>
              <a:rPr sz="2500" spc="-10" dirty="0">
                <a:latin typeface="Calibri"/>
                <a:cs typeface="Calibri"/>
              </a:rPr>
              <a:t>awareness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85833" y="1905000"/>
            <a:ext cx="2761961" cy="3462527"/>
            <a:chOff x="7580376" y="1534667"/>
            <a:chExt cx="4090670" cy="5128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0376" y="3558539"/>
              <a:ext cx="2775204" cy="3104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8" y="3753611"/>
              <a:ext cx="2186940" cy="25161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5524" y="1534667"/>
              <a:ext cx="2525268" cy="2398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0596" y="1729739"/>
              <a:ext cx="1937003" cy="18105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085833" y="6147883"/>
            <a:ext cx="1492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2D83C3"/>
                </a:solidFill>
                <a:latin typeface="Trebuchet MS"/>
                <a:cs typeface="Trebuchet MS"/>
              </a:rPr>
              <a:t>9</a:t>
            </a:fld>
            <a:endParaRPr sz="900">
              <a:latin typeface="Trebuchet MS"/>
              <a:cs typeface="Trebuchet MS"/>
            </a:endParaRPr>
          </a:p>
        </p:txBody>
      </p:sp>
      <p:pic>
        <p:nvPicPr>
          <p:cNvPr id="11" name="object 15">
            <a:extLst>
              <a:ext uri="{FF2B5EF4-FFF2-40B4-BE49-F238E27FC236}">
                <a16:creationId xmlns:a16="http://schemas.microsoft.com/office/drawing/2014/main" id="{EEC5DDFD-F9B8-440B-BB00-C8067AE972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88798" y="178560"/>
            <a:ext cx="876299" cy="835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E6664-DFD7-4FCB-A81F-3FE7C8BDB44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025" r="17628" b="20193"/>
          <a:stretch/>
        </p:blipFill>
        <p:spPr bwMode="auto">
          <a:xfrm>
            <a:off x="10058400" y="149513"/>
            <a:ext cx="913456" cy="89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3351</Words>
  <Application>Microsoft Office PowerPoint</Application>
  <PresentationFormat>Widescreen</PresentationFormat>
  <Paragraphs>331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Constantia</vt:lpstr>
      <vt:lpstr>Lucida Sans Unicode</vt:lpstr>
      <vt:lpstr>Segoe UI Symbol</vt:lpstr>
      <vt:lpstr>Times New Roman</vt:lpstr>
      <vt:lpstr>Trebuchet MS</vt:lpstr>
      <vt:lpstr>Wingdings</vt:lpstr>
      <vt:lpstr>Office Theme</vt:lpstr>
      <vt:lpstr>Cultural Competency  &amp; Linguistic Services  Training</vt:lpstr>
      <vt:lpstr>Training Goals</vt:lpstr>
      <vt:lpstr>PowerPoint Presentation</vt:lpstr>
      <vt:lpstr>Requirement to Use Interpreters for LEP Patients</vt:lpstr>
      <vt:lpstr>Why is Linguistic Access Important?</vt:lpstr>
      <vt:lpstr>Linguistic Access Reduces Health Disparities</vt:lpstr>
      <vt:lpstr>For Your Reference</vt:lpstr>
      <vt:lpstr>Medi-Cal Requirements</vt:lpstr>
      <vt:lpstr>What Do Providers Need to Do?</vt:lpstr>
      <vt:lpstr>Asking Patients About Language Preference</vt:lpstr>
      <vt:lpstr>Avoid Family, Friends or  Minors as Interpreters</vt:lpstr>
      <vt:lpstr>Documenting Patient Language Preference</vt:lpstr>
      <vt:lpstr>How Can You Be Culturally Competent in  HealthCare?</vt:lpstr>
      <vt:lpstr>Working with Interpreters:  On-site</vt:lpstr>
      <vt:lpstr>Working with Interpreters:  By Phone</vt:lpstr>
      <vt:lpstr>What is Culture?</vt:lpstr>
      <vt:lpstr>Terminology</vt:lpstr>
      <vt:lpstr>Cultural Influences Can Be Seen or Unseen</vt:lpstr>
      <vt:lpstr>What is Cultural Competence in Health Care?</vt:lpstr>
      <vt:lpstr>Tips for Cross Cultural Communication</vt:lpstr>
      <vt:lpstr>Caring for LGBTQ+ Communities</vt:lpstr>
      <vt:lpstr>Tips for Working with  Transgender patients</vt:lpstr>
      <vt:lpstr>Caring for Seniors and Persons  with Disabilities (SPDs)</vt:lpstr>
      <vt:lpstr>Dimensions of Disability</vt:lpstr>
      <vt:lpstr>Making Accommodations for Seniors  and Persons with Disabilities (SPDs)</vt:lpstr>
      <vt:lpstr>Examples of Preferred Terms To Use</vt:lpstr>
      <vt:lpstr>When Interacting with Seniors:</vt:lpstr>
      <vt:lpstr>Interacting with People with Physical  Disabilities</vt:lpstr>
      <vt:lpstr>Interacting with People with Speech  Disabilities</vt:lpstr>
      <vt:lpstr>Interacting with  Visually Impaired Patients</vt:lpstr>
      <vt:lpstr>Interacting with Hearing Impaired Patients</vt:lpstr>
      <vt:lpstr>Interacting with Patients with Cognitive Impairments or  Mental Health Challenges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Rong</dc:creator>
  <cp:lastModifiedBy>Jonathan Yip</cp:lastModifiedBy>
  <cp:revision>6</cp:revision>
  <dcterms:created xsi:type="dcterms:W3CDTF">2021-07-29T21:26:23Z</dcterms:created>
  <dcterms:modified xsi:type="dcterms:W3CDTF">2021-07-30T20:47:33Z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2021-07-29T00:00:00Z</vt:filetime>
  </property>
</Properties>
</file>